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305" r:id="rId3"/>
    <p:sldId id="298" r:id="rId4"/>
    <p:sldId id="303" r:id="rId5"/>
    <p:sldId id="299" r:id="rId6"/>
    <p:sldId id="306" r:id="rId7"/>
    <p:sldId id="314" r:id="rId8"/>
    <p:sldId id="313" r:id="rId9"/>
    <p:sldId id="312" r:id="rId10"/>
    <p:sldId id="311" r:id="rId11"/>
    <p:sldId id="307" r:id="rId12"/>
    <p:sldId id="309" r:id="rId13"/>
    <p:sldId id="308" r:id="rId14"/>
    <p:sldId id="310" r:id="rId15"/>
    <p:sldId id="301" r:id="rId16"/>
    <p:sldId id="258" r:id="rId17"/>
    <p:sldId id="260" r:id="rId18"/>
    <p:sldId id="259" r:id="rId1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A4B0B8"/>
    <a:srgbClr val="00CCFF"/>
    <a:srgbClr val="CCECFF"/>
    <a:srgbClr val="CCFFFF"/>
    <a:srgbClr val="9900CC"/>
    <a:srgbClr val="CC00FF"/>
    <a:srgbClr val="CC66FF"/>
    <a:srgbClr val="CC99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580CFC-9E7F-463C-981B-0BC71FA269EB}" v="149" dt="2024-10-08T09:43:03.7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81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64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A0ACF60-1972-4773-9138-6E7F3BA990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C23829B-6E56-4B52-BFC5-C0D9E55A4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D2C5E82-A5B1-475A-98D4-D580ED827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19DE2-7512-4E54-A759-D583B6479114}" type="datetimeFigureOut">
              <a:rPr lang="zh-TW" altLang="en-US" smtClean="0"/>
              <a:t>2025/1/3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EFB79A4-7A20-4A07-907F-10BFC84B0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F7E8345-ADCC-4938-9E8D-311BBAA23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3B65D-6116-404F-B723-D935559BEEA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1543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F5D95AA-5536-42F5-A340-8A788C99B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EEDEB88-A35B-40CF-AC5A-9EAD5B1B85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D87BA9D-3E4F-4B0D-ABE1-A52C8916D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19DE2-7512-4E54-A759-D583B6479114}" type="datetimeFigureOut">
              <a:rPr lang="zh-TW" altLang="en-US" smtClean="0"/>
              <a:t>2025/1/3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7CFDD5A-17EF-4614-BDB0-D385AC42C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8DB2393-8212-494E-8CAE-D673FF157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3B65D-6116-404F-B723-D935559BEEA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7261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3EFD7829-12DC-441F-A736-C2C1E2B9F1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7F75461-71E3-49BD-906D-916DD607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9EDF147-8E23-46A4-A745-99BD8F292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19DE2-7512-4E54-A759-D583B6479114}" type="datetimeFigureOut">
              <a:rPr lang="zh-TW" altLang="en-US" smtClean="0"/>
              <a:t>2025/1/3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FD725CC-AF3A-4C2A-ADEE-EB1726A86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19BB8AA-A5CB-4E09-B3C6-059F357F8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3B65D-6116-404F-B723-D935559BEEA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432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7AEB21-A3E8-47C6-9E03-1EEE470A1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33765EC-4955-456F-AE95-7F10222F7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E3E91E7-4B48-477C-BC0E-716B79C39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19DE2-7512-4E54-A759-D583B6479114}" type="datetimeFigureOut">
              <a:rPr lang="zh-TW" altLang="en-US" smtClean="0"/>
              <a:t>2025/1/3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53143B0-CE04-4360-B63A-60E0E1816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5E40B07-7125-4400-B0E2-519CED3BE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3B65D-6116-404F-B723-D935559BEEA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6072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418EA1-427A-4339-8F23-016E6C066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F2F9800-04CE-4681-BF4C-BEDDC0C1C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24F46B1-D830-4372-A71A-4D13334C8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19DE2-7512-4E54-A759-D583B6479114}" type="datetimeFigureOut">
              <a:rPr lang="zh-TW" altLang="en-US" smtClean="0"/>
              <a:t>2025/1/3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3CB2846-01AD-41B5-AA42-EB13BABAD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7542F2D-DDE9-42A8-918F-E7BAE0717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3B65D-6116-404F-B723-D935559BEEA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0425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ABAAEB0-0620-4738-8D5A-7A7E903DE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4CE1A29-FE21-4335-B417-CB5B57CC0D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2607F18-C095-4A6F-AD57-46E72BEBC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03F04F2-DC43-4AAA-B528-AC5758D26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19DE2-7512-4E54-A759-D583B6479114}" type="datetimeFigureOut">
              <a:rPr lang="zh-TW" altLang="en-US" smtClean="0"/>
              <a:t>2025/1/3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3B0EDC9-BD1C-4416-81D5-3CC4052DE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5D172D6-1255-4EA5-9BF0-4AB5E6F3B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3B65D-6116-404F-B723-D935559BEEA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8407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FD1BBFA-38D3-47FB-9BC4-3355D3EB3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B2C0C5C-7775-49A6-8413-5B1B16895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52C35D4-A17D-4BC2-8F1D-579E2DB3C1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D0FB3E2E-3E13-4498-A7A2-11C216B8C6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6D8E877C-4D14-4CD3-834C-84FAAAA6A7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E20E468B-6B1B-4A70-B0C2-63D705241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19DE2-7512-4E54-A759-D583B6479114}" type="datetimeFigureOut">
              <a:rPr lang="zh-TW" altLang="en-US" smtClean="0"/>
              <a:t>2025/1/3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1354C682-90D4-438F-A584-C3091894C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A1829AE4-C52D-4F91-AE81-0431F0DB7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3B65D-6116-404F-B723-D935559BEEA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3133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503B55B-A0F5-42D8-83F6-F743855AE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2CFD777-BCE1-4FE2-B294-4F598AE56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19DE2-7512-4E54-A759-D583B6479114}" type="datetimeFigureOut">
              <a:rPr lang="zh-TW" altLang="en-US" smtClean="0"/>
              <a:t>2025/1/3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34D3B85-F25C-4706-8DF4-C4A79B281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9FC55B2-ED60-4F47-9F05-4BF8EB293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3B65D-6116-404F-B723-D935559BEEA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1937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D4A8D508-1243-469D-AC54-E6BB794A4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19DE2-7512-4E54-A759-D583B6479114}" type="datetimeFigureOut">
              <a:rPr lang="zh-TW" altLang="en-US" smtClean="0"/>
              <a:t>2025/1/3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9492796D-21C6-40A7-A02E-28471396C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CD321D5-0F48-47EB-8799-44C4F4D67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3B65D-6116-404F-B723-D935559BEEA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9633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5A7D593-D244-408E-90FD-CC1A9B96F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00281DC-1908-449F-8D08-92E084997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CAF5D1A-C6BD-4936-BF7F-9053DA08A2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73F7DCA-541D-4DBC-8426-2AE1AF647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19DE2-7512-4E54-A759-D583B6479114}" type="datetimeFigureOut">
              <a:rPr lang="zh-TW" altLang="en-US" smtClean="0"/>
              <a:t>2025/1/3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A5F145E-27AC-41A3-B74C-E3AFED14F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CE38857-69DE-4CA2-BE02-19CA08FCF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3B65D-6116-404F-B723-D935559BEEA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6266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84B85B0-9E8E-40A9-8C5A-4DD6076F4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ECDD7566-F74C-446D-B772-B3BF3DFAF1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DF8A179-EAF1-4A38-91D5-D816A0A3ED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1457DE9-560B-47C1-9F9C-7C58201D9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19DE2-7512-4E54-A759-D583B6479114}" type="datetimeFigureOut">
              <a:rPr lang="zh-TW" altLang="en-US" smtClean="0"/>
              <a:t>2025/1/3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E3505F6-DAF0-4350-B08A-3CA4CC3D3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FA54861-878A-41EE-AEDB-424C69C03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3B65D-6116-404F-B723-D935559BEEA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6782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59213EB5-B2C5-4E01-8805-BBF0EA905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B97F5DD-72EF-4A9A-8D1A-D3EB07E26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1100CED-5863-4317-9BDE-2F5FEEF962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19DE2-7512-4E54-A759-D583B6479114}" type="datetimeFigureOut">
              <a:rPr lang="zh-TW" altLang="en-US" smtClean="0"/>
              <a:t>2025/1/3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7C98B4F-9234-4B29-A56D-1CCEAE9FD0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1C8EFA6-439B-4CA2-9493-17696345B3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3B65D-6116-404F-B723-D935559BEEA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1095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26" Type="http://schemas.openxmlformats.org/officeDocument/2006/relationships/image" Target="../media/image80.png"/><Relationship Id="rId21" Type="http://schemas.openxmlformats.org/officeDocument/2006/relationships/image" Target="../media/image75.png"/><Relationship Id="rId34" Type="http://schemas.openxmlformats.org/officeDocument/2006/relationships/image" Target="../media/image88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5" Type="http://schemas.openxmlformats.org/officeDocument/2006/relationships/image" Target="../media/image79.png"/><Relationship Id="rId33" Type="http://schemas.openxmlformats.org/officeDocument/2006/relationships/image" Target="../media/image87.png"/><Relationship Id="rId38" Type="http://schemas.openxmlformats.org/officeDocument/2006/relationships/image" Target="../media/image92.png"/><Relationship Id="rId2" Type="http://schemas.openxmlformats.org/officeDocument/2006/relationships/image" Target="../media/image56.jpg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29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24" Type="http://schemas.openxmlformats.org/officeDocument/2006/relationships/image" Target="../media/image78.png"/><Relationship Id="rId32" Type="http://schemas.openxmlformats.org/officeDocument/2006/relationships/image" Target="../media/image86.png"/><Relationship Id="rId37" Type="http://schemas.openxmlformats.org/officeDocument/2006/relationships/image" Target="../media/image91.gif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23" Type="http://schemas.openxmlformats.org/officeDocument/2006/relationships/image" Target="../media/image77.png"/><Relationship Id="rId28" Type="http://schemas.openxmlformats.org/officeDocument/2006/relationships/image" Target="../media/image82.png"/><Relationship Id="rId36" Type="http://schemas.openxmlformats.org/officeDocument/2006/relationships/image" Target="../media/image90.png"/><Relationship Id="rId10" Type="http://schemas.openxmlformats.org/officeDocument/2006/relationships/image" Target="../media/image64.png"/><Relationship Id="rId19" Type="http://schemas.openxmlformats.org/officeDocument/2006/relationships/image" Target="../media/image73.png"/><Relationship Id="rId31" Type="http://schemas.openxmlformats.org/officeDocument/2006/relationships/image" Target="../media/image85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Relationship Id="rId22" Type="http://schemas.openxmlformats.org/officeDocument/2006/relationships/image" Target="../media/image76.png"/><Relationship Id="rId27" Type="http://schemas.openxmlformats.org/officeDocument/2006/relationships/image" Target="../media/image81.png"/><Relationship Id="rId30" Type="http://schemas.openxmlformats.org/officeDocument/2006/relationships/image" Target="../media/image84.png"/><Relationship Id="rId35" Type="http://schemas.openxmlformats.org/officeDocument/2006/relationships/image" Target="../media/image89.png"/><Relationship Id="rId8" Type="http://schemas.openxmlformats.org/officeDocument/2006/relationships/image" Target="../media/image62.png"/><Relationship Id="rId3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image" Target="../media/image30.pn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12" Type="http://schemas.openxmlformats.org/officeDocument/2006/relationships/image" Target="../media/image29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image" Target="../media/image28.jp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jpg"/><Relationship Id="rId4" Type="http://schemas.openxmlformats.org/officeDocument/2006/relationships/image" Target="../media/image21.jpg"/><Relationship Id="rId9" Type="http://schemas.openxmlformats.org/officeDocument/2006/relationships/image" Target="../media/image26.jpeg"/><Relationship Id="rId14" Type="http://schemas.openxmlformats.org/officeDocument/2006/relationships/image" Target="../media/image3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00B0C1A-5FF2-4299-956E-91C36ED4BF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09684"/>
            <a:ext cx="12172493" cy="475488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3F3B260-926D-4B0B-BD9B-3829CB6C00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697" y="5536463"/>
            <a:ext cx="1508760" cy="48006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E611B2E-0ACF-4B68-B874-BADF2DBDC7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915" y="5537430"/>
            <a:ext cx="642938" cy="50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248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服裝, 室內, 人員, 女人 的圖片&#10;&#10;自動產生的描述">
            <a:extLst>
              <a:ext uri="{FF2B5EF4-FFF2-40B4-BE49-F238E27FC236}">
                <a16:creationId xmlns:a16="http://schemas.microsoft.com/office/drawing/2014/main" id="{4120F7B9-3CD0-2213-B959-18991E7CA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284" y="1334859"/>
            <a:ext cx="6828196" cy="5126273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0B9A021D-9BA2-C972-BCC9-DB1BFC8678A5}"/>
              </a:ext>
            </a:extLst>
          </p:cNvPr>
          <p:cNvSpPr txBox="1"/>
          <p:nvPr/>
        </p:nvSpPr>
        <p:spPr>
          <a:xfrm>
            <a:off x="5539375" y="928693"/>
            <a:ext cx="15149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 panose="020B0604030504040204" pitchFamily="34" charset="-120"/>
              </a:defRPr>
            </a:lvl1pPr>
          </a:lstStyle>
          <a:p>
            <a:r>
              <a:rPr lang="zh-TW" altLang="en-US" sz="2000" dirty="0"/>
              <a:t>會員大會</a:t>
            </a:r>
          </a:p>
        </p:txBody>
      </p:sp>
    </p:spTree>
    <p:extLst>
      <p:ext uri="{BB962C8B-B14F-4D97-AF65-F5344CB8AC3E}">
        <p14:creationId xmlns:p14="http://schemas.microsoft.com/office/powerpoint/2010/main" val="649974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4">
            <a:extLst>
              <a:ext uri="{FF2B5EF4-FFF2-40B4-BE49-F238E27FC236}">
                <a16:creationId xmlns:a16="http://schemas.microsoft.com/office/drawing/2014/main" id="{B13C1BC7-E829-9B13-7AF8-377646A585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9441986"/>
              </p:ext>
            </p:extLst>
          </p:nvPr>
        </p:nvGraphicFramePr>
        <p:xfrm>
          <a:off x="1894949" y="823855"/>
          <a:ext cx="8735933" cy="5576941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678425">
                  <a:extLst>
                    <a:ext uri="{9D8B030D-6E8A-4147-A177-3AD203B41FA5}">
                      <a16:colId xmlns:a16="http://schemas.microsoft.com/office/drawing/2014/main" val="3984016862"/>
                    </a:ext>
                  </a:extLst>
                </a:gridCol>
                <a:gridCol w="1632155">
                  <a:extLst>
                    <a:ext uri="{9D8B030D-6E8A-4147-A177-3AD203B41FA5}">
                      <a16:colId xmlns:a16="http://schemas.microsoft.com/office/drawing/2014/main" val="2436168524"/>
                    </a:ext>
                  </a:extLst>
                </a:gridCol>
                <a:gridCol w="1199535">
                  <a:extLst>
                    <a:ext uri="{9D8B030D-6E8A-4147-A177-3AD203B41FA5}">
                      <a16:colId xmlns:a16="http://schemas.microsoft.com/office/drawing/2014/main" val="3457686593"/>
                    </a:ext>
                  </a:extLst>
                </a:gridCol>
                <a:gridCol w="4100052">
                  <a:extLst>
                    <a:ext uri="{9D8B030D-6E8A-4147-A177-3AD203B41FA5}">
                      <a16:colId xmlns:a16="http://schemas.microsoft.com/office/drawing/2014/main" val="3368100128"/>
                    </a:ext>
                  </a:extLst>
                </a:gridCol>
                <a:gridCol w="1125766">
                  <a:extLst>
                    <a:ext uri="{9D8B030D-6E8A-4147-A177-3AD203B41FA5}">
                      <a16:colId xmlns:a16="http://schemas.microsoft.com/office/drawing/2014/main" val="3849243667"/>
                    </a:ext>
                  </a:extLst>
                </a:gridCol>
              </a:tblGrid>
              <a:tr h="419624">
                <a:tc>
                  <a:txBody>
                    <a:bodyPr/>
                    <a:lstStyle/>
                    <a:p>
                      <a:r>
                        <a:rPr lang="zh-TW" altLang="en-US" sz="2000" b="1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分類</a:t>
                      </a: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項目</a:t>
                      </a: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費用</a:t>
                      </a: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備註</a:t>
                      </a: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總和</a:t>
                      </a:r>
                    </a:p>
                  </a:txBody>
                  <a:tcPr marL="74295" marR="74295" marT="37148" marB="37148" anchor="ctr"/>
                </a:tc>
                <a:extLst>
                  <a:ext uri="{0D108BD9-81ED-4DB2-BD59-A6C34878D82A}">
                    <a16:rowId xmlns:a16="http://schemas.microsoft.com/office/drawing/2014/main" val="2161732970"/>
                  </a:ext>
                </a:extLst>
              </a:tr>
              <a:tr h="419624">
                <a:tc rowSpan="2">
                  <a:txBody>
                    <a:bodyPr/>
                    <a:lstStyle/>
                    <a:p>
                      <a:r>
                        <a:rPr lang="zh-TW" altLang="en-US" sz="2000" b="1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收入</a:t>
                      </a:r>
                    </a:p>
                  </a:txBody>
                  <a:tcPr marL="74295" marR="74295" marT="37148" marB="3714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b="1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報名費</a:t>
                      </a:r>
                    </a:p>
                  </a:txBody>
                  <a:tcPr marL="74295" marR="74295" marT="37148" marB="3714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622594</a:t>
                      </a:r>
                      <a:endParaRPr lang="zh-TW" altLang="en-US" sz="2000" b="1" dirty="0"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b="1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匯款</a:t>
                      </a:r>
                      <a:r>
                        <a:rPr lang="en-US" altLang="zh-TW" sz="1800" b="1" dirty="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590894</a:t>
                      </a:r>
                      <a:r>
                        <a:rPr lang="zh-TW" altLang="en-US" sz="1800" b="1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元 現場報名</a:t>
                      </a:r>
                      <a:r>
                        <a:rPr lang="en-US" altLang="zh-TW" sz="1800" b="1" dirty="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31700</a:t>
                      </a:r>
                      <a:r>
                        <a:rPr lang="zh-TW" altLang="en-US" sz="1800" b="1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元</a:t>
                      </a:r>
                    </a:p>
                  </a:txBody>
                  <a:tcPr marL="74295" marR="74295" marT="37148" marB="3714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r"/>
                      <a:r>
                        <a:rPr lang="en-US" altLang="zh-TW" sz="2000" b="1" dirty="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2916594</a:t>
                      </a:r>
                      <a:endParaRPr lang="zh-TW" altLang="en-US" sz="2000" b="1" dirty="0"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0475521"/>
                  </a:ext>
                </a:extLst>
              </a:tr>
              <a:tr h="419624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b="1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贊助</a:t>
                      </a:r>
                      <a:r>
                        <a:rPr lang="en-US" altLang="zh-TW" sz="2000" b="1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&amp;</a:t>
                      </a:r>
                      <a:r>
                        <a:rPr lang="zh-TW" altLang="en-US" sz="2000" b="1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補助費</a:t>
                      </a:r>
                    </a:p>
                  </a:txBody>
                  <a:tcPr marL="74295" marR="74295" marT="37148" marB="3714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2294000</a:t>
                      </a:r>
                      <a:endParaRPr lang="zh-TW" altLang="en-US" sz="2000" b="1" dirty="0"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b="1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詳列下一頁</a:t>
                      </a:r>
                    </a:p>
                  </a:txBody>
                  <a:tcPr marL="74295" marR="74295" marT="37148" marB="3714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92558353"/>
                  </a:ext>
                </a:extLst>
              </a:tr>
              <a:tr h="1283884">
                <a:tc rowSpan="4">
                  <a:txBody>
                    <a:bodyPr/>
                    <a:lstStyle/>
                    <a:p>
                      <a:r>
                        <a:rPr lang="zh-TW" altLang="en-US" sz="2000" b="1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支出</a:t>
                      </a:r>
                    </a:p>
                  </a:txBody>
                  <a:tcPr marL="74295" marR="74295" marT="37148" marB="3714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b="1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事務費</a:t>
                      </a:r>
                    </a:p>
                  </a:txBody>
                  <a:tcPr marL="74295" marR="74295" marT="37148" marB="37148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342022</a:t>
                      </a:r>
                      <a:endParaRPr lang="zh-TW" altLang="en-US" sz="2000" b="1" dirty="0"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b="1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大會手冊：</a:t>
                      </a:r>
                      <a:r>
                        <a:rPr lang="en-US" altLang="zh-TW" sz="1800" b="1" dirty="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64800</a:t>
                      </a:r>
                    </a:p>
                    <a:p>
                      <a:r>
                        <a:rPr lang="zh-TW" altLang="en-US" sz="1800" b="1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場地佈置費：</a:t>
                      </a:r>
                      <a:r>
                        <a:rPr lang="en-US" altLang="zh-TW" sz="1800" b="1" dirty="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149318</a:t>
                      </a:r>
                    </a:p>
                    <a:p>
                      <a:r>
                        <a:rPr lang="zh-TW" altLang="en-US" sz="1800" b="1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巴士接駁車： </a:t>
                      </a:r>
                      <a:r>
                        <a:rPr lang="en-US" altLang="zh-TW" sz="1800" b="1" dirty="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65350</a:t>
                      </a:r>
                    </a:p>
                    <a:p>
                      <a:r>
                        <a:rPr lang="zh-TW" altLang="en-US" sz="1800" b="1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旺宏館場地費：</a:t>
                      </a:r>
                      <a:r>
                        <a:rPr lang="en-US" altLang="zh-TW" sz="1800" b="1" dirty="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62554</a:t>
                      </a:r>
                    </a:p>
                  </a:txBody>
                  <a:tcPr marL="74295" marR="74295" marT="37148" marB="37148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r"/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2502433</a:t>
                      </a:r>
                    </a:p>
                  </a:txBody>
                  <a:tcPr marL="74295" marR="74295" marT="37148" marB="37148" anchor="ctr"/>
                </a:tc>
                <a:extLst>
                  <a:ext uri="{0D108BD9-81ED-4DB2-BD59-A6C34878D82A}">
                    <a16:rowId xmlns:a16="http://schemas.microsoft.com/office/drawing/2014/main" val="1190390483"/>
                  </a:ext>
                </a:extLst>
              </a:tr>
              <a:tr h="1094369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b="1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人事費</a:t>
                      </a:r>
                    </a:p>
                  </a:txBody>
                  <a:tcPr marL="74295" marR="74295" marT="37148" marB="37148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1094734</a:t>
                      </a:r>
                      <a:endParaRPr lang="zh-TW" altLang="en-US" sz="2000" b="1" dirty="0"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b="1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評審及演講費：</a:t>
                      </a:r>
                      <a:r>
                        <a:rPr lang="en-US" altLang="zh-TW" sz="1800" b="1" dirty="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564034</a:t>
                      </a:r>
                    </a:p>
                    <a:p>
                      <a:r>
                        <a:rPr lang="zh-TW" altLang="en-US" sz="1800" b="1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競賽獎金：</a:t>
                      </a:r>
                      <a:r>
                        <a:rPr lang="en-US" altLang="zh-TW" sz="1800" b="1" dirty="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24200</a:t>
                      </a:r>
                    </a:p>
                    <a:p>
                      <a:r>
                        <a:rPr lang="zh-TW" altLang="en-US" sz="1800" b="1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工讀金：</a:t>
                      </a:r>
                      <a:r>
                        <a:rPr lang="en-US" altLang="zh-TW" sz="1800" b="1" dirty="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506500</a:t>
                      </a:r>
                    </a:p>
                  </a:txBody>
                  <a:tcPr marL="74295" marR="74295" marT="37148" marB="37148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altLang="zh-TW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7568164"/>
                  </a:ext>
                </a:extLst>
              </a:tr>
              <a:tr h="419624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b="1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餐費</a:t>
                      </a:r>
                    </a:p>
                  </a:txBody>
                  <a:tcPr marL="74295" marR="74295" marT="37148" marB="37148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408121</a:t>
                      </a:r>
                      <a:endParaRPr lang="zh-TW" altLang="en-US" sz="2000" b="1" dirty="0"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b="1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午餐</a:t>
                      </a:r>
                      <a:r>
                        <a:rPr lang="en-US" altLang="zh-TW" sz="1800" b="1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&amp;</a:t>
                      </a:r>
                      <a:r>
                        <a:rPr lang="zh-TW" altLang="en-US" sz="1800" b="1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餐點：</a:t>
                      </a:r>
                      <a:r>
                        <a:rPr lang="en-US" altLang="zh-TW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192558</a:t>
                      </a:r>
                    </a:p>
                    <a:p>
                      <a:r>
                        <a:rPr lang="zh-TW" altLang="en-US" sz="1800" b="1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晚宴：</a:t>
                      </a:r>
                      <a:r>
                        <a:rPr lang="en-US" altLang="zh-TW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153254</a:t>
                      </a:r>
                    </a:p>
                    <a:p>
                      <a:r>
                        <a:rPr lang="zh-TW" altLang="en-US" sz="1800" b="1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慶功宴</a:t>
                      </a:r>
                      <a:r>
                        <a:rPr lang="zh-TW" altLang="en-US" sz="1800" b="1" dirty="0">
                          <a:latin typeface="PMingLiU" panose="02020500000000000000" pitchFamily="18" charset="-12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en-US" altLang="zh-TW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62309</a:t>
                      </a:r>
                      <a:endParaRPr lang="zh-TW" alt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5806147"/>
                  </a:ext>
                </a:extLst>
              </a:tr>
              <a:tr h="419624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b="1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參加紀念品</a:t>
                      </a:r>
                    </a:p>
                  </a:txBody>
                  <a:tcPr marL="74295" marR="74295" marT="37148" marB="37148" anchor="ctr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192280</a:t>
                      </a:r>
                      <a:endParaRPr lang="zh-TW" altLang="en-US" sz="2000" b="1" dirty="0"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b="1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帆布袋、識別證、筆記本、餐具</a:t>
                      </a:r>
                    </a:p>
                  </a:txBody>
                  <a:tcPr marL="74295" marR="74295" marT="37148" marB="37148" anchor="ctr">
                    <a:solidFill>
                      <a:srgbClr val="FFCC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1279732"/>
                  </a:ext>
                </a:extLst>
              </a:tr>
              <a:tr h="419624">
                <a:tc>
                  <a:txBody>
                    <a:bodyPr/>
                    <a:lstStyle/>
                    <a:p>
                      <a:endParaRPr lang="zh-TW" altLang="en-US" sz="2000" b="1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b="1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雜項</a:t>
                      </a: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465276</a:t>
                      </a:r>
                      <a:endParaRPr lang="zh-TW" altLang="en-US" sz="2000" b="1" dirty="0"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r>
                        <a:rPr lang="zh-TW" altLang="en-US" sz="1800" b="1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印刷費、獎狀費、簡報筆、講者招待、垃圾清潔、郵資、匯款手續費、文具等</a:t>
                      </a:r>
                    </a:p>
                  </a:txBody>
                  <a:tcPr marL="74295" marR="74295" marT="37148" marB="37148" anchor="ctr"/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172050"/>
                  </a:ext>
                </a:extLst>
              </a:tr>
            </a:tbl>
          </a:graphicData>
        </a:graphic>
      </p:graphicFrame>
      <p:sp>
        <p:nvSpPr>
          <p:cNvPr id="4" name="文字方塊 3">
            <a:extLst>
              <a:ext uri="{FF2B5EF4-FFF2-40B4-BE49-F238E27FC236}">
                <a16:creationId xmlns:a16="http://schemas.microsoft.com/office/drawing/2014/main" id="{5471E92C-5048-369A-9BA2-AB5022C5068E}"/>
              </a:ext>
            </a:extLst>
          </p:cNvPr>
          <p:cNvSpPr txBox="1"/>
          <p:nvPr/>
        </p:nvSpPr>
        <p:spPr>
          <a:xfrm>
            <a:off x="7422658" y="6396334"/>
            <a:ext cx="47693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zh-TW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結餘</a:t>
            </a:r>
            <a:r>
              <a:rPr kumimoji="1" lang="en-US" altLang="zh-TW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r>
              <a:rPr kumimoji="1" lang="en-US" altLang="zh-TW" sz="2400" b="1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2916594-</a:t>
            </a:r>
            <a:r>
              <a:rPr kumimoji="1" lang="zh-TW" altLang="en-US" sz="2400" b="1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kumimoji="1" lang="en-US" altLang="zh-TW" sz="2400" b="1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2502433</a:t>
            </a:r>
            <a:r>
              <a:rPr kumimoji="1" lang="zh-TW" altLang="en-US" sz="2400" b="1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kumimoji="1" lang="en-US" altLang="zh-TW" sz="2400" b="1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=</a:t>
            </a:r>
            <a:r>
              <a:rPr kumimoji="1" lang="zh-TW" altLang="en-US" sz="2400" b="1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kumimoji="1" lang="en-US" altLang="zh-TW" sz="2400" b="1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414161</a:t>
            </a:r>
            <a:endParaRPr kumimoji="1" lang="zh-TW" altLang="en-US" sz="2400" b="1" dirty="0">
              <a:solidFill>
                <a:srgbClr val="C00000"/>
              </a:solidFill>
              <a:highlight>
                <a:srgbClr val="FFFF00"/>
              </a:highligh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994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89B6EA67-2A8F-FB76-8CAB-A69D9CCBC5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8485109"/>
              </p:ext>
            </p:extLst>
          </p:nvPr>
        </p:nvGraphicFramePr>
        <p:xfrm>
          <a:off x="3237292" y="844230"/>
          <a:ext cx="6764594" cy="5985388"/>
        </p:xfrm>
        <a:graphic>
          <a:graphicData uri="http://schemas.openxmlformats.org/drawingml/2006/table">
            <a:tbl>
              <a:tblPr firstRow="1" bandRow="1"/>
              <a:tblGrid>
                <a:gridCol w="2858271">
                  <a:extLst>
                    <a:ext uri="{9D8B030D-6E8A-4147-A177-3AD203B41FA5}">
                      <a16:colId xmlns:a16="http://schemas.microsoft.com/office/drawing/2014/main" val="1776398507"/>
                    </a:ext>
                  </a:extLst>
                </a:gridCol>
                <a:gridCol w="1665771">
                  <a:extLst>
                    <a:ext uri="{9D8B030D-6E8A-4147-A177-3AD203B41FA5}">
                      <a16:colId xmlns:a16="http://schemas.microsoft.com/office/drawing/2014/main" val="3447583602"/>
                    </a:ext>
                  </a:extLst>
                </a:gridCol>
                <a:gridCol w="2240552">
                  <a:extLst>
                    <a:ext uri="{9D8B030D-6E8A-4147-A177-3AD203B41FA5}">
                      <a16:colId xmlns:a16="http://schemas.microsoft.com/office/drawing/2014/main" val="3113236295"/>
                    </a:ext>
                  </a:extLst>
                </a:gridCol>
              </a:tblGrid>
              <a:tr h="2939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2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贊助單位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537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2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金額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537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2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介紹人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53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067344"/>
                  </a:ext>
                </a:extLst>
              </a:tr>
              <a:tr h="272288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智盛生物科技有限公司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60,000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b="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宋信文教授</a:t>
                      </a:r>
                      <a:endParaRPr lang="zh-TW" sz="1600" b="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9041944"/>
                  </a:ext>
                </a:extLst>
              </a:tr>
              <a:tr h="272288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捷昇生物科技有限公司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60,000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宋信文教授</a:t>
                      </a:r>
                      <a:endParaRPr lang="zh-TW" altLang="zh-TW" sz="1600" b="0" kern="1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643850"/>
                  </a:ext>
                </a:extLst>
              </a:tr>
              <a:tr h="272288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卡爾蔡司股份有限公司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60,000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宋信文教授</a:t>
                      </a:r>
                      <a:endParaRPr lang="zh-TW" altLang="zh-TW" sz="1600" b="0" kern="1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0888111"/>
                  </a:ext>
                </a:extLst>
              </a:tr>
              <a:tr h="272288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騰達行企業股份有限公司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60,000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宋信文教授</a:t>
                      </a:r>
                      <a:endParaRPr lang="zh-TW" altLang="zh-TW" sz="1600" b="0" kern="1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136943"/>
                  </a:ext>
                </a:extLst>
              </a:tr>
              <a:tr h="272288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佳展科技股份有限公司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50,000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宋信文教授</a:t>
                      </a:r>
                      <a:endParaRPr lang="zh-TW" altLang="zh-TW" sz="1600" b="0" kern="1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9144674"/>
                  </a:ext>
                </a:extLst>
              </a:tr>
              <a:tr h="272288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進階生物科技股份有限公司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20,000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宋信文教授</a:t>
                      </a:r>
                      <a:endParaRPr lang="zh-TW" altLang="zh-TW" sz="1600" b="0" kern="1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3031435"/>
                  </a:ext>
                </a:extLst>
              </a:tr>
              <a:tr h="272288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昶安科技有限公司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30,000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宋信文教授</a:t>
                      </a:r>
                      <a:endParaRPr lang="zh-TW" altLang="zh-TW" sz="1600" b="0" kern="1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0834830"/>
                  </a:ext>
                </a:extLst>
              </a:tr>
              <a:tr h="272288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博晟生醫股份有限公司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30,000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宋信文教授</a:t>
                      </a:r>
                      <a:endParaRPr lang="zh-TW" altLang="zh-TW" sz="1600" b="0" kern="1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388555"/>
                  </a:ext>
                </a:extLst>
              </a:tr>
              <a:tr h="272288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歐承健股份有限公司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30,000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宋信文教授</a:t>
                      </a:r>
                      <a:endParaRPr lang="zh-TW" altLang="zh-TW" sz="1600" b="0" kern="1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8889697"/>
                  </a:ext>
                </a:extLst>
              </a:tr>
              <a:tr h="272288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發覺科技股份有限公司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20,000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宋信文教授</a:t>
                      </a:r>
                      <a:endParaRPr lang="zh-TW" altLang="zh-TW" sz="1600" b="0" kern="1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0552815"/>
                  </a:ext>
                </a:extLst>
              </a:tr>
              <a:tr h="272288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台灣檢驗科技股份有限公司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60,000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呂瑞梅博士</a:t>
                      </a:r>
                      <a:endParaRPr lang="zh-TW" sz="1600" b="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0922610"/>
                  </a:ext>
                </a:extLst>
              </a:tr>
              <a:tr h="272288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kern="100" dirty="0" err="1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GenScript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60,000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呂瑞梅博士</a:t>
                      </a:r>
                      <a:endParaRPr lang="zh-TW" altLang="zh-TW" sz="1600" b="0" kern="1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767867"/>
                  </a:ext>
                </a:extLst>
              </a:tr>
              <a:tr h="272288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友華集團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100,000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呂瑞梅博士</a:t>
                      </a:r>
                      <a:endParaRPr lang="zh-TW" altLang="zh-TW" sz="1600" b="0" kern="1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0269644"/>
                  </a:ext>
                </a:extLst>
              </a:tr>
              <a:tr h="272288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群研科技有限公司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10,000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呂瑞梅博士</a:t>
                      </a:r>
                      <a:endParaRPr lang="zh-TW" altLang="zh-TW" sz="1600" b="0" kern="1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1020202"/>
                  </a:ext>
                </a:extLst>
              </a:tr>
              <a:tr h="272288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日隆精化國際股份有限公司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20,000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呂瑞梅博士</a:t>
                      </a:r>
                      <a:endParaRPr lang="zh-TW" altLang="zh-TW" sz="1600" b="0" kern="1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3907830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勁因科技有限公司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20,000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呂瑞梅博士</a:t>
                      </a:r>
                      <a:endParaRPr lang="zh-TW" altLang="zh-TW" sz="1600" b="0" kern="1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6829396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MCE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60,000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b="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鄭平福經理</a:t>
                      </a:r>
                      <a:endParaRPr lang="zh-TW" sz="1600" b="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400118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亞果生醫股份有限公司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60,000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b="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林美薇博士</a:t>
                      </a:r>
                      <a:endParaRPr lang="zh-TW" sz="1600" b="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875869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德怡科技股份有限公司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80,000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林美薇博士</a:t>
                      </a:r>
                      <a:endParaRPr lang="zh-TW" altLang="zh-TW" sz="1600" b="0" kern="1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9105594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臺北科技大學高值生醫材料研究與商品化中心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200,000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b="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胡育誠教授</a:t>
                      </a:r>
                      <a:endParaRPr lang="zh-TW" sz="1600" b="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8175479"/>
                  </a:ext>
                </a:extLst>
              </a:tr>
            </a:tbl>
          </a:graphicData>
        </a:graphic>
      </p:graphicFrame>
      <p:sp>
        <p:nvSpPr>
          <p:cNvPr id="2" name="標題 1">
            <a:extLst>
              <a:ext uri="{FF2B5EF4-FFF2-40B4-BE49-F238E27FC236}">
                <a16:creationId xmlns:a16="http://schemas.microsoft.com/office/drawing/2014/main" id="{02367646-0257-4EA5-3F39-3227CC15009C}"/>
              </a:ext>
            </a:extLst>
          </p:cNvPr>
          <p:cNvSpPr txBox="1">
            <a:spLocks/>
          </p:cNvSpPr>
          <p:nvPr/>
        </p:nvSpPr>
        <p:spPr>
          <a:xfrm>
            <a:off x="3940152" y="165809"/>
            <a:ext cx="5490451" cy="67842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TW" sz="4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~</a:t>
            </a:r>
            <a:r>
              <a:rPr kumimoji="1" lang="zh-TW" altLang="en-US" sz="4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感謝金主贊助</a:t>
            </a:r>
            <a:r>
              <a:rPr kumimoji="1" lang="en-US" altLang="zh-TW" sz="4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~</a:t>
            </a:r>
            <a:endParaRPr kumimoji="1" lang="zh-TW" altLang="en-US" sz="40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63DD77C-4069-A6C7-77A7-8EA68E2B7A80}"/>
              </a:ext>
            </a:extLst>
          </p:cNvPr>
          <p:cNvSpPr txBox="1"/>
          <p:nvPr/>
        </p:nvSpPr>
        <p:spPr>
          <a:xfrm>
            <a:off x="1861223" y="844230"/>
            <a:ext cx="1024639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贊助費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endParaRPr lang="zh-TW" altLang="en-US" sz="2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028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2367646-0257-4EA5-3F39-3227CC15009C}"/>
              </a:ext>
            </a:extLst>
          </p:cNvPr>
          <p:cNvSpPr txBox="1">
            <a:spLocks/>
          </p:cNvSpPr>
          <p:nvPr/>
        </p:nvSpPr>
        <p:spPr>
          <a:xfrm>
            <a:off x="3940152" y="165809"/>
            <a:ext cx="5490451" cy="67842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TW" sz="4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~</a:t>
            </a:r>
            <a:r>
              <a:rPr kumimoji="1" lang="zh-TW" altLang="en-US" sz="4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感謝金主贊助</a:t>
            </a:r>
            <a:r>
              <a:rPr kumimoji="1" lang="en-US" altLang="zh-TW" sz="4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~</a:t>
            </a:r>
            <a:endParaRPr kumimoji="1" lang="zh-TW" altLang="en-US" sz="40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89B6EA67-2A8F-FB76-8CAB-A69D9CCBC5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803828"/>
              </p:ext>
            </p:extLst>
          </p:nvPr>
        </p:nvGraphicFramePr>
        <p:xfrm>
          <a:off x="3237292" y="844230"/>
          <a:ext cx="6764594" cy="6009706"/>
        </p:xfrm>
        <a:graphic>
          <a:graphicData uri="http://schemas.openxmlformats.org/drawingml/2006/table">
            <a:tbl>
              <a:tblPr firstRow="1" bandRow="1"/>
              <a:tblGrid>
                <a:gridCol w="2858271">
                  <a:extLst>
                    <a:ext uri="{9D8B030D-6E8A-4147-A177-3AD203B41FA5}">
                      <a16:colId xmlns:a16="http://schemas.microsoft.com/office/drawing/2014/main" val="1776398507"/>
                    </a:ext>
                  </a:extLst>
                </a:gridCol>
                <a:gridCol w="1665771">
                  <a:extLst>
                    <a:ext uri="{9D8B030D-6E8A-4147-A177-3AD203B41FA5}">
                      <a16:colId xmlns:a16="http://schemas.microsoft.com/office/drawing/2014/main" val="3447583602"/>
                    </a:ext>
                  </a:extLst>
                </a:gridCol>
                <a:gridCol w="2240552">
                  <a:extLst>
                    <a:ext uri="{9D8B030D-6E8A-4147-A177-3AD203B41FA5}">
                      <a16:colId xmlns:a16="http://schemas.microsoft.com/office/drawing/2014/main" val="3113236295"/>
                    </a:ext>
                  </a:extLst>
                </a:gridCol>
              </a:tblGrid>
              <a:tr h="2939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2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贊助單位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537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2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金額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537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2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介紹人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53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067344"/>
                  </a:ext>
                </a:extLst>
              </a:tr>
              <a:tr h="272288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國祥貿易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5,000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胡育誠教授</a:t>
                      </a:r>
                      <a:endParaRPr lang="zh-TW" altLang="zh-TW" sz="1600" b="0" kern="1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9041944"/>
                  </a:ext>
                </a:extLst>
              </a:tr>
              <a:tr h="272288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友和貿易股份有限公司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20,000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胡育誠教授</a:t>
                      </a:r>
                      <a:endParaRPr lang="zh-TW" altLang="zh-TW" sz="1600" b="0" kern="1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643850"/>
                  </a:ext>
                </a:extLst>
              </a:tr>
              <a:tr h="272288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基龍米克斯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60,000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胡育誠教授</a:t>
                      </a:r>
                      <a:endParaRPr lang="zh-TW" altLang="zh-TW" sz="1600" b="0" kern="1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0888111"/>
                  </a:ext>
                </a:extLst>
              </a:tr>
              <a:tr h="272288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勁碩生物科技有限公司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5,000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胡育誠教授</a:t>
                      </a:r>
                      <a:endParaRPr lang="zh-TW" altLang="zh-TW" sz="1600" b="0" kern="1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136943"/>
                  </a:ext>
                </a:extLst>
              </a:tr>
              <a:tr h="272288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波仕特生物科技股份有限公司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20,000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胡育誠教授</a:t>
                      </a:r>
                      <a:endParaRPr lang="zh-TW" altLang="zh-TW" sz="1600" b="0" kern="1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9144674"/>
                  </a:ext>
                </a:extLst>
              </a:tr>
              <a:tr h="272288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塞魯士生技有限公司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5,000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胡育誠教授</a:t>
                      </a:r>
                      <a:endParaRPr lang="zh-TW" altLang="zh-TW" sz="1600" b="0" kern="1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3031435"/>
                  </a:ext>
                </a:extLst>
              </a:tr>
              <a:tr h="272288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怡定興生醫股份有限公司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30,000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林美薇博士</a:t>
                      </a:r>
                      <a:endParaRPr lang="zh-TW" altLang="zh-TW" sz="1600" b="0" kern="1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0834830"/>
                  </a:ext>
                </a:extLst>
              </a:tr>
              <a:tr h="272288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臺灣諾曼達科技有限公司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25,000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林美薇博士</a:t>
                      </a:r>
                      <a:endParaRPr lang="zh-TW" altLang="zh-TW" sz="1600" b="0" kern="1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388555"/>
                  </a:ext>
                </a:extLst>
              </a:tr>
              <a:tr h="272288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諾貝爾生物有限公司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5,000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胡育誠教授</a:t>
                      </a:r>
                      <a:endParaRPr lang="zh-TW" altLang="zh-TW" sz="1600" b="0" kern="1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8889697"/>
                  </a:ext>
                </a:extLst>
              </a:tr>
              <a:tr h="272288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弘屹科技有限公司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2,000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胡育誠教授</a:t>
                      </a:r>
                      <a:endParaRPr lang="zh-TW" altLang="zh-TW" sz="1600" b="0" kern="1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0552815"/>
                  </a:ext>
                </a:extLst>
              </a:tr>
              <a:tr h="272288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鎂陞</a:t>
                      </a:r>
                      <a:r>
                        <a:rPr lang="en-US" altLang="zh-TW" sz="160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zh-TW" altLang="en-US" sz="160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明生科技股份有限公司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50,000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胡育誠教授</a:t>
                      </a:r>
                      <a:endParaRPr lang="zh-TW" altLang="zh-TW" sz="1600" b="0" kern="1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0922610"/>
                  </a:ext>
                </a:extLst>
              </a:tr>
              <a:tr h="272288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勁因科技有限公司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3,000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林美薇博士</a:t>
                      </a:r>
                      <a:endParaRPr lang="zh-TW" altLang="zh-TW" sz="1600" b="0" kern="1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767867"/>
                  </a:ext>
                </a:extLst>
              </a:tr>
              <a:tr h="272288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仲恩生醫科技股份有限公司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3,000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林美薇博士</a:t>
                      </a:r>
                      <a:endParaRPr lang="zh-TW" altLang="zh-TW" sz="1600" b="0" kern="1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0269644"/>
                  </a:ext>
                </a:extLst>
              </a:tr>
              <a:tr h="272288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尚偉股份有限公司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5,000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胡育誠教授</a:t>
                      </a:r>
                      <a:endParaRPr lang="zh-TW" altLang="zh-TW" sz="1600" b="0" kern="1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1020202"/>
                  </a:ext>
                </a:extLst>
              </a:tr>
              <a:tr h="272288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每得科技有限公司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3,000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林美薇博士</a:t>
                      </a:r>
                      <a:endParaRPr lang="zh-TW" altLang="zh-TW" sz="1600" b="0" kern="1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3907830"/>
                  </a:ext>
                </a:extLst>
              </a:tr>
              <a:tr h="272288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國科會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350,000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宋信文教授</a:t>
                      </a:r>
                      <a:endParaRPr lang="zh-TW" altLang="zh-TW" sz="1600" b="0" kern="1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517957"/>
                  </a:ext>
                </a:extLst>
              </a:tr>
              <a:tr h="272288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研發處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100,000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宋信文教授</a:t>
                      </a:r>
                      <a:endParaRPr lang="zh-TW" altLang="zh-TW" sz="1600" b="0" kern="1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242875"/>
                  </a:ext>
                </a:extLst>
              </a:tr>
              <a:tr h="272288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國衛院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80,000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zh-TW" altLang="en-US" sz="1600" kern="1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胡育誠教授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3220567"/>
                  </a:ext>
                </a:extLst>
              </a:tr>
              <a:tr h="272288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台北</a:t>
                      </a:r>
                      <a:r>
                        <a:rPr lang="zh-TW" altLang="en-US" sz="160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醫學大學曾靖孋教授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60,000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kern="1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胡育誠教授</a:t>
                      </a:r>
                      <a:endParaRPr lang="zh-TW" altLang="zh-TW" sz="16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750378"/>
                  </a:ext>
                </a:extLst>
              </a:tr>
              <a:tr h="2702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kern="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匿名贊助</a:t>
                      </a:r>
                      <a:endParaRPr lang="zh-TW" altLang="zh-TW" sz="1600" kern="1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200,000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kern="1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胡育誠教授</a:t>
                      </a:r>
                      <a:endParaRPr lang="zh-TW" altLang="zh-TW" sz="16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0121972"/>
                  </a:ext>
                </a:extLst>
              </a:tr>
              <a:tr h="270256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清大原科院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33,000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kern="1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胡育誠教授</a:t>
                      </a:r>
                      <a:endParaRPr lang="zh-TW" altLang="zh-TW" sz="16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575333"/>
                  </a:ext>
                </a:extLst>
              </a:tr>
            </a:tbl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:a16="http://schemas.microsoft.com/office/drawing/2014/main" id="{E4313663-99C6-6E4C-8800-AE7B5567E97A}"/>
              </a:ext>
            </a:extLst>
          </p:cNvPr>
          <p:cNvSpPr txBox="1"/>
          <p:nvPr/>
        </p:nvSpPr>
        <p:spPr>
          <a:xfrm>
            <a:off x="1963306" y="5211034"/>
            <a:ext cx="1024639" cy="400110"/>
          </a:xfrm>
          <a:prstGeom prst="rect">
            <a:avLst/>
          </a:prstGeom>
          <a:gradFill>
            <a:gsLst>
              <a:gs pos="0">
                <a:schemeClr val="accent6">
                  <a:tint val="94000"/>
                  <a:satMod val="100000"/>
                  <a:lumMod val="108000"/>
                </a:schemeClr>
              </a:gs>
              <a:gs pos="37000">
                <a:schemeClr val="accent6">
                  <a:tint val="98000"/>
                  <a:shade val="100000"/>
                  <a:satMod val="100000"/>
                  <a:lumMod val="100000"/>
                </a:schemeClr>
              </a:gs>
              <a:gs pos="100000">
                <a:srgbClr val="7030A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補助款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endParaRPr lang="zh-TW" altLang="en-US" sz="2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410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2367646-0257-4EA5-3F39-3227CC15009C}"/>
              </a:ext>
            </a:extLst>
          </p:cNvPr>
          <p:cNvSpPr txBox="1">
            <a:spLocks/>
          </p:cNvSpPr>
          <p:nvPr/>
        </p:nvSpPr>
        <p:spPr>
          <a:xfrm>
            <a:off x="3940152" y="165809"/>
            <a:ext cx="5490451" cy="67842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TW" sz="4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~</a:t>
            </a:r>
            <a:r>
              <a:rPr kumimoji="1" lang="zh-TW" altLang="en-US" sz="4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感謝金主贊助</a:t>
            </a:r>
            <a:r>
              <a:rPr kumimoji="1" lang="en-US" altLang="zh-TW" sz="4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~</a:t>
            </a:r>
            <a:endParaRPr kumimoji="1" lang="zh-TW" altLang="en-US" sz="40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89B6EA67-2A8F-FB76-8CAB-A69D9CCBC5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559371"/>
              </p:ext>
            </p:extLst>
          </p:nvPr>
        </p:nvGraphicFramePr>
        <p:xfrm>
          <a:off x="3237292" y="844230"/>
          <a:ext cx="6764594" cy="1112586"/>
        </p:xfrm>
        <a:graphic>
          <a:graphicData uri="http://schemas.openxmlformats.org/drawingml/2006/table">
            <a:tbl>
              <a:tblPr firstRow="1" bandRow="1"/>
              <a:tblGrid>
                <a:gridCol w="2858271">
                  <a:extLst>
                    <a:ext uri="{9D8B030D-6E8A-4147-A177-3AD203B41FA5}">
                      <a16:colId xmlns:a16="http://schemas.microsoft.com/office/drawing/2014/main" val="1776398507"/>
                    </a:ext>
                  </a:extLst>
                </a:gridCol>
                <a:gridCol w="1665771">
                  <a:extLst>
                    <a:ext uri="{9D8B030D-6E8A-4147-A177-3AD203B41FA5}">
                      <a16:colId xmlns:a16="http://schemas.microsoft.com/office/drawing/2014/main" val="3447583602"/>
                    </a:ext>
                  </a:extLst>
                </a:gridCol>
                <a:gridCol w="2240552">
                  <a:extLst>
                    <a:ext uri="{9D8B030D-6E8A-4147-A177-3AD203B41FA5}">
                      <a16:colId xmlns:a16="http://schemas.microsoft.com/office/drawing/2014/main" val="3113236295"/>
                    </a:ext>
                  </a:extLst>
                </a:gridCol>
              </a:tblGrid>
              <a:tr h="2939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2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贊助單位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537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2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金額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537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2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介紹人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53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067344"/>
                  </a:ext>
                </a:extLst>
              </a:tr>
              <a:tr h="272288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清大工學院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100,000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kern="1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胡育誠教授</a:t>
                      </a:r>
                      <a:endParaRPr lang="zh-TW" altLang="zh-TW" sz="16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517957"/>
                  </a:ext>
                </a:extLst>
              </a:tr>
              <a:tr h="272288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工程中心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40,000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kern="1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胡育誠教授</a:t>
                      </a:r>
                      <a:endParaRPr lang="zh-TW" altLang="zh-TW" sz="16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242875"/>
                  </a:ext>
                </a:extLst>
              </a:tr>
              <a:tr h="272288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200" dirty="0">
                          <a:solidFill>
                            <a:srgbClr val="751116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總</a:t>
                      </a:r>
                      <a:r>
                        <a:rPr lang="en-US" altLang="zh-TW" sz="1600" b="1" kern="1200" dirty="0">
                          <a:solidFill>
                            <a:srgbClr val="751116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zh-TW" sz="1600" b="1" kern="1200" dirty="0">
                          <a:solidFill>
                            <a:srgbClr val="751116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和</a:t>
                      </a:r>
                      <a:endParaRPr lang="zh-TW" sz="1600" b="1" kern="100" dirty="0">
                        <a:solidFill>
                          <a:srgbClr val="751116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b="1" kern="1200" dirty="0">
                          <a:solidFill>
                            <a:srgbClr val="751116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2,294</a:t>
                      </a:r>
                      <a:r>
                        <a:rPr lang="en-US" sz="1600" b="1" kern="1200" dirty="0">
                          <a:solidFill>
                            <a:srgbClr val="751116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altLang="zh-TW" sz="1600" b="1" kern="1200" dirty="0">
                          <a:solidFill>
                            <a:srgbClr val="751116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000</a:t>
                      </a:r>
                      <a:endParaRPr lang="zh-TW" sz="1600" b="1" kern="100" dirty="0">
                        <a:solidFill>
                          <a:srgbClr val="751116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endParaRPr lang="zh-TW" sz="16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25941" marB="259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5526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2522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6818BB5-4CCF-4D82-B092-39A252227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8729"/>
            <a:ext cx="12192000" cy="591927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A6D1A5E-247F-495E-B175-EC7FDF163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293" y="1219339"/>
            <a:ext cx="4035231" cy="789501"/>
          </a:xfrm>
          <a:prstGeom prst="rect">
            <a:avLst/>
          </a:prstGeom>
        </p:spPr>
      </p:pic>
      <p:grpSp>
        <p:nvGrpSpPr>
          <p:cNvPr id="37" name="群組 36">
            <a:extLst>
              <a:ext uri="{FF2B5EF4-FFF2-40B4-BE49-F238E27FC236}">
                <a16:creationId xmlns:a16="http://schemas.microsoft.com/office/drawing/2014/main" id="{2E9DF6BB-E288-FED4-CB2A-39025B4579E8}"/>
              </a:ext>
            </a:extLst>
          </p:cNvPr>
          <p:cNvGrpSpPr/>
          <p:nvPr/>
        </p:nvGrpSpPr>
        <p:grpSpPr>
          <a:xfrm>
            <a:off x="1269842" y="4429867"/>
            <a:ext cx="9461473" cy="2379829"/>
            <a:chOff x="149070" y="4053294"/>
            <a:chExt cx="11725993" cy="2892650"/>
          </a:xfrm>
        </p:grpSpPr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F6D1227F-F6CC-47E4-8BE0-EC324E5BA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7828" y="4234025"/>
              <a:ext cx="1272399" cy="962456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2ED9B39E-848E-4B22-A319-47E504A00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296" y="4053294"/>
              <a:ext cx="1734305" cy="754241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1BAEB596-1FB3-4A50-96B1-0F34F0AF6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8905" y="4225405"/>
              <a:ext cx="2517572" cy="651313"/>
            </a:xfrm>
            <a:prstGeom prst="rect">
              <a:avLst/>
            </a:prstGeom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E99664AE-D16E-4420-8E7B-0AEFA9522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4249" y="4164341"/>
              <a:ext cx="1966130" cy="602032"/>
            </a:xfrm>
            <a:prstGeom prst="rect">
              <a:avLst/>
            </a:prstGeom>
          </p:spPr>
        </p:pic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FCC51DA9-1286-4776-9BA4-5CF01A2C7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0267" y="6070013"/>
              <a:ext cx="1644047" cy="635905"/>
            </a:xfrm>
            <a:prstGeom prst="rect">
              <a:avLst/>
            </a:prstGeom>
          </p:spPr>
        </p:pic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B36FDACE-E555-4F8B-BDE5-FF9185E69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28774" y="5283324"/>
              <a:ext cx="1550977" cy="665137"/>
            </a:xfrm>
            <a:prstGeom prst="rect">
              <a:avLst/>
            </a:prstGeom>
          </p:spPr>
        </p:pic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6819DA1F-005C-429C-A72D-374E5FD90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014" y="5904455"/>
              <a:ext cx="810371" cy="1017533"/>
            </a:xfrm>
            <a:prstGeom prst="rect">
              <a:avLst/>
            </a:prstGeom>
          </p:spPr>
        </p:pic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F5C74528-8F78-41ED-9E3B-767AA511B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0350" y="4999851"/>
              <a:ext cx="1135478" cy="853514"/>
            </a:xfrm>
            <a:prstGeom prst="rect">
              <a:avLst/>
            </a:prstGeom>
          </p:spPr>
        </p:pic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41406BF9-440E-42FE-9B0C-37003D09E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3893" y="5576062"/>
              <a:ext cx="2460969" cy="686641"/>
            </a:xfrm>
            <a:prstGeom prst="rect">
              <a:avLst/>
            </a:prstGeom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1407FD6E-B5A7-4724-903D-120596409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070" y="6208363"/>
              <a:ext cx="2517572" cy="447373"/>
            </a:xfrm>
            <a:prstGeom prst="rect">
              <a:avLst/>
            </a:prstGeom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90285BA6-876C-4093-BB93-49D82A3F7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8865" y="4117733"/>
              <a:ext cx="1714649" cy="602032"/>
            </a:xfrm>
            <a:prstGeom prst="rect">
              <a:avLst/>
            </a:prstGeom>
          </p:spPr>
        </p:pic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8AE1BC39-A309-4845-8965-65B540B75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8416" y="5506306"/>
              <a:ext cx="1204083" cy="750934"/>
            </a:xfrm>
            <a:prstGeom prst="rect">
              <a:avLst/>
            </a:prstGeom>
          </p:spPr>
        </p:pic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E833FAD3-E26B-4A6F-85F8-DC392BDB2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8550" y="5013917"/>
              <a:ext cx="1115807" cy="990860"/>
            </a:xfrm>
            <a:prstGeom prst="rect">
              <a:avLst/>
            </a:prstGeom>
          </p:spPr>
        </p:pic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8492329A-A362-47A5-BC80-8A88D844A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6968" y="6270772"/>
              <a:ext cx="2248095" cy="556308"/>
            </a:xfrm>
            <a:prstGeom prst="rect">
              <a:avLst/>
            </a:prstGeom>
          </p:spPr>
        </p:pic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FE9139CF-B660-4F22-BFF7-85B90CBA9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384" y="5516316"/>
              <a:ext cx="1990584" cy="665914"/>
            </a:xfrm>
            <a:prstGeom prst="rect">
              <a:avLst/>
            </a:prstGeom>
          </p:spPr>
        </p:pic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F36B4622-150B-42A5-BC00-59931483A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9370" y="6093451"/>
              <a:ext cx="1219306" cy="800169"/>
            </a:xfrm>
            <a:prstGeom prst="rect">
              <a:avLst/>
            </a:prstGeom>
          </p:spPr>
        </p:pic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36911829-ACE7-433E-85E6-0A746625F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6526" y="6240247"/>
              <a:ext cx="1826207" cy="705697"/>
            </a:xfrm>
            <a:prstGeom prst="rect">
              <a:avLst/>
            </a:prstGeom>
          </p:spPr>
        </p:pic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8028738D-E582-465A-ADF8-A3E40A288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4199" y="5044597"/>
              <a:ext cx="2536064" cy="664522"/>
            </a:xfrm>
            <a:prstGeom prst="rect">
              <a:avLst/>
            </a:prstGeom>
          </p:spPr>
        </p:pic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4B30D0B5-20BE-4975-8362-A5F0C1644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6543" y="4999851"/>
              <a:ext cx="3123668" cy="508001"/>
            </a:xfrm>
            <a:prstGeom prst="rect">
              <a:avLst/>
            </a:prstGeom>
          </p:spPr>
        </p:pic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EF978B77-ADE0-2C59-4D72-8440D113A132}"/>
              </a:ext>
            </a:extLst>
          </p:cNvPr>
          <p:cNvGrpSpPr/>
          <p:nvPr/>
        </p:nvGrpSpPr>
        <p:grpSpPr>
          <a:xfrm>
            <a:off x="462763" y="2342872"/>
            <a:ext cx="10087946" cy="1984975"/>
            <a:chOff x="336149" y="1875842"/>
            <a:chExt cx="11112764" cy="2247950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8FB37664-9629-4974-BEDB-96F165DF4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149" y="1875842"/>
              <a:ext cx="1271825" cy="1267571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8AFFF0DB-E7F9-42AD-BEF9-226908750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7351" y="1912598"/>
              <a:ext cx="1264295" cy="1274409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4F39E725-8D36-4D97-8A54-104310986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6925" y="1943753"/>
              <a:ext cx="1765976" cy="800208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AD7FC002-6698-4252-8A7A-34C0D2A9E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2657" y="2028979"/>
              <a:ext cx="2289384" cy="748238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0A3D8B7A-789A-48B7-8DD8-24A7D2D95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21797" y="1985637"/>
              <a:ext cx="2396306" cy="439815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10DCEA6C-49CC-45D2-B287-C9C9F3015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1150" y="1914879"/>
              <a:ext cx="1184089" cy="1193060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30ABB3C0-11C8-486F-90E3-AA8743F20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7919" y="3243720"/>
              <a:ext cx="1580994" cy="735910"/>
            </a:xfrm>
            <a:prstGeom prst="rect">
              <a:avLst/>
            </a:prstGeom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BF80D469-DBE2-42E2-8CB7-DA2A7015F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282" y="3407272"/>
              <a:ext cx="2289384" cy="519299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B17CAB23-2CDA-46B4-A9C4-5D96447DA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2897" y="2768504"/>
              <a:ext cx="1224658" cy="1355288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AA07B525-6F7D-4121-876F-3BC35B82F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88244" y="3107939"/>
              <a:ext cx="1123271" cy="868464"/>
            </a:xfrm>
            <a:prstGeom prst="rect">
              <a:avLst/>
            </a:prstGeom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41B27582-C725-494D-9DBE-77C798861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5868" y="3015499"/>
              <a:ext cx="1388755" cy="1068606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2AF926C1-0481-4AE2-9152-752BD0CF9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9954" y="3224147"/>
              <a:ext cx="1759176" cy="735910"/>
            </a:xfrm>
            <a:prstGeom prst="rect">
              <a:avLst/>
            </a:prstGeom>
          </p:spPr>
        </p:pic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49FA1794-440D-45A0-A39D-D25B97AFE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0263" y="2561233"/>
              <a:ext cx="2289385" cy="420754"/>
            </a:xfrm>
            <a:prstGeom prst="rect">
              <a:avLst/>
            </a:prstGeom>
          </p:spPr>
        </p:pic>
      </p:grpSp>
      <p:pic>
        <p:nvPicPr>
          <p:cNvPr id="2" name="圖片 1" descr="一張含有 文字, 字型, 圖形, 平面設計 的圖片">
            <a:extLst>
              <a:ext uri="{FF2B5EF4-FFF2-40B4-BE49-F238E27FC236}">
                <a16:creationId xmlns:a16="http://schemas.microsoft.com/office/drawing/2014/main" id="{7FC2D66F-08E7-469B-DBFD-50E32C7F4A64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195" y="1194438"/>
            <a:ext cx="5176319" cy="78950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34" name="Picture 4">
            <a:extLst>
              <a:ext uri="{FF2B5EF4-FFF2-40B4-BE49-F238E27FC236}">
                <a16:creationId xmlns:a16="http://schemas.microsoft.com/office/drawing/2014/main" id="{544CAC19-E6BB-6529-406B-DAF41A890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864" y="962237"/>
            <a:ext cx="1421442" cy="124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F69488E1-E838-41A6-8B4D-598D702E4454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218" y="4317328"/>
            <a:ext cx="1082040" cy="108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9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7A2DAD85-CDE3-1592-0A64-F96146AC5AE0}"/>
              </a:ext>
            </a:extLst>
          </p:cNvPr>
          <p:cNvSpPr txBox="1"/>
          <p:nvPr/>
        </p:nvSpPr>
        <p:spPr>
          <a:xfrm>
            <a:off x="152118" y="3734407"/>
            <a:ext cx="18437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zh-TW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生醫工程獎</a:t>
            </a:r>
            <a:r>
              <a:rPr lang="en-US" altLang="zh-TW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: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C5F241F-1B3A-5793-91E1-56E3410041BC}"/>
              </a:ext>
            </a:extLst>
          </p:cNvPr>
          <p:cNvSpPr txBox="1"/>
          <p:nvPr/>
        </p:nvSpPr>
        <p:spPr>
          <a:xfrm>
            <a:off x="247385" y="610814"/>
            <a:ext cx="1964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2400" b="1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</a:lstStyle>
          <a:p>
            <a:r>
              <a:rPr lang="zh-TW" altLang="zh-TW" dirty="0">
                <a:solidFill>
                  <a:schemeClr val="bg1"/>
                </a:solidFill>
              </a:rPr>
              <a:t>研究學者獎</a:t>
            </a:r>
            <a:r>
              <a:rPr lang="en-US" altLang="zh-TW" dirty="0">
                <a:solidFill>
                  <a:schemeClr val="bg1"/>
                </a:solidFill>
              </a:rPr>
              <a:t>: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9C501E53-463E-36A6-82EB-267708CB1B6E}"/>
              </a:ext>
            </a:extLst>
          </p:cNvPr>
          <p:cNvSpPr txBox="1"/>
          <p:nvPr/>
        </p:nvSpPr>
        <p:spPr>
          <a:xfrm>
            <a:off x="2042602" y="3718774"/>
            <a:ext cx="17566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陳韻晶</a:t>
            </a:r>
            <a:r>
              <a:rPr lang="zh-TW" altLang="zh-TW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教授</a:t>
            </a:r>
            <a:r>
              <a:rPr lang="zh-TW" alt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E55D7CF0-4FB5-EBCF-5FFF-0A8CC3B633C5}"/>
              </a:ext>
            </a:extLst>
          </p:cNvPr>
          <p:cNvSpPr txBox="1"/>
          <p:nvPr/>
        </p:nvSpPr>
        <p:spPr>
          <a:xfrm>
            <a:off x="7780009" y="3701608"/>
            <a:ext cx="19360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2400" b="1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李亦淇</a:t>
            </a:r>
            <a:r>
              <a:rPr lang="zh-TW" altLang="zh-TW" dirty="0">
                <a:solidFill>
                  <a:schemeClr val="bg1"/>
                </a:solidFill>
              </a:rPr>
              <a:t>教授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3EB96C9C-79D4-4FF8-A42A-EA3CB01F6D3E}"/>
              </a:ext>
            </a:extLst>
          </p:cNvPr>
          <p:cNvSpPr txBox="1"/>
          <p:nvPr/>
        </p:nvSpPr>
        <p:spPr>
          <a:xfrm>
            <a:off x="6458717" y="660104"/>
            <a:ext cx="43328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 algn="ctr">
              <a:defRPr sz="2400" b="1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</a:lstStyle>
          <a:p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劉澤英</a:t>
            </a:r>
            <a:r>
              <a:rPr lang="zh-TW" altLang="zh-TW" dirty="0">
                <a:solidFill>
                  <a:schemeClr val="bg1"/>
                </a:solidFill>
              </a:rPr>
              <a:t>教授</a:t>
            </a:r>
            <a:r>
              <a:rPr lang="en-US" altLang="zh-TW" dirty="0">
                <a:solidFill>
                  <a:schemeClr val="bg1"/>
                </a:solidFill>
              </a:rPr>
              <a:t>(</a:t>
            </a:r>
            <a:r>
              <a:rPr lang="zh-TW" altLang="en-US" dirty="0">
                <a:solidFill>
                  <a:schemeClr val="bg1"/>
                </a:solidFill>
              </a:rPr>
              <a:t>陳三元教授代領</a:t>
            </a:r>
            <a:r>
              <a:rPr lang="en-US" altLang="zh-TW" dirty="0">
                <a:solidFill>
                  <a:schemeClr val="bg1"/>
                </a:solidFill>
              </a:rPr>
              <a:t>)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0F3B734A-4480-2C3D-C695-9C0E979A8D1A}"/>
              </a:ext>
            </a:extLst>
          </p:cNvPr>
          <p:cNvSpPr txBox="1"/>
          <p:nvPr/>
        </p:nvSpPr>
        <p:spPr>
          <a:xfrm>
            <a:off x="1982255" y="615770"/>
            <a:ext cx="19255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 algn="ctr">
              <a:defRPr sz="2400" b="1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</a:lstStyle>
          <a:p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林宗宏</a:t>
            </a:r>
            <a:r>
              <a:rPr lang="zh-TW" altLang="zh-TW" dirty="0">
                <a:solidFill>
                  <a:schemeClr val="bg1"/>
                </a:solidFill>
              </a:rPr>
              <a:t>教授</a:t>
            </a: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9448675-8093-209F-626C-9D020AC08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055" y="1061071"/>
            <a:ext cx="3517195" cy="264053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4312949-1976-0381-9FE8-722AEA376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805" y="4180439"/>
            <a:ext cx="3566511" cy="2677561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FB7862B3-E64C-F370-06AB-33ED2D1490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444" y="4180438"/>
            <a:ext cx="3566511" cy="2677561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FA4A3AC6-BBF7-CF11-768C-13F95298CA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360" y="1056846"/>
            <a:ext cx="3566511" cy="267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402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5A9A90BE-0CE2-FA4B-AA55-0D1637CD7DD0}"/>
              </a:ext>
            </a:extLst>
          </p:cNvPr>
          <p:cNvSpPr txBox="1"/>
          <p:nvPr/>
        </p:nvSpPr>
        <p:spPr>
          <a:xfrm>
            <a:off x="4723793" y="1182879"/>
            <a:ext cx="27160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2400" b="1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</a:lstStyle>
          <a:p>
            <a:r>
              <a:rPr lang="en-US" altLang="zh-TW" dirty="0">
                <a:solidFill>
                  <a:schemeClr val="bg1"/>
                </a:solidFill>
              </a:rPr>
              <a:t>YIC</a:t>
            </a:r>
            <a:r>
              <a:rPr lang="zh-TW" altLang="zh-TW" dirty="0">
                <a:solidFill>
                  <a:schemeClr val="bg1"/>
                </a:solidFill>
              </a:rPr>
              <a:t>年輕學者</a:t>
            </a:r>
            <a:r>
              <a:rPr lang="zh-TW" altLang="en-US" dirty="0">
                <a:solidFill>
                  <a:schemeClr val="bg1"/>
                </a:solidFill>
              </a:rPr>
              <a:t>獎</a:t>
            </a:r>
            <a:r>
              <a:rPr lang="en-US" altLang="zh-TW" dirty="0">
                <a:solidFill>
                  <a:schemeClr val="bg1"/>
                </a:solidFill>
              </a:rPr>
              <a:t>: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B7639CC-0FBE-67FA-113B-4A721F69A272}"/>
              </a:ext>
            </a:extLst>
          </p:cNvPr>
          <p:cNvSpPr txBox="1"/>
          <p:nvPr/>
        </p:nvSpPr>
        <p:spPr>
          <a:xfrm>
            <a:off x="6081804" y="1764774"/>
            <a:ext cx="38844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 algn="ctr">
              <a:defRPr sz="2000" b="1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</a:lstStyle>
          <a:p>
            <a:r>
              <a:rPr lang="zh-TW" altLang="en-US" dirty="0">
                <a:solidFill>
                  <a:schemeClr val="bg1"/>
                </a:solidFill>
              </a:rPr>
              <a:t>國立清華大學醫環系 朱麗安教授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11EC71DE-A996-D1DC-AD0D-BAA1A047BEE9}"/>
              </a:ext>
            </a:extLst>
          </p:cNvPr>
          <p:cNvSpPr txBox="1"/>
          <p:nvPr/>
        </p:nvSpPr>
        <p:spPr>
          <a:xfrm>
            <a:off x="1538130" y="1764774"/>
            <a:ext cx="38844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 algn="ctr">
              <a:defRPr sz="2000" b="1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</a:lstStyle>
          <a:p>
            <a:r>
              <a:rPr lang="zh-TW" altLang="en-US" dirty="0">
                <a:solidFill>
                  <a:schemeClr val="bg1"/>
                </a:solidFill>
              </a:rPr>
              <a:t>國立清華大學化工系 穆宣佑博士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001B60D8-A2AB-33E5-1456-EF4EC0358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950" y="2164884"/>
            <a:ext cx="4368166" cy="3279404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0CDF96F8-4C11-C894-1D00-9BA4B022D1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884" y="2164885"/>
            <a:ext cx="4368166" cy="327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6572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2FADEB43-6F6B-C783-7BA5-08D15A24A35C}"/>
              </a:ext>
            </a:extLst>
          </p:cNvPr>
          <p:cNvSpPr txBox="1"/>
          <p:nvPr/>
        </p:nvSpPr>
        <p:spPr>
          <a:xfrm>
            <a:off x="5084666" y="944800"/>
            <a:ext cx="25100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2400" b="1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</a:lstStyle>
          <a:p>
            <a:r>
              <a:rPr lang="en-US" altLang="zh-TW" dirty="0">
                <a:solidFill>
                  <a:schemeClr val="bg1"/>
                </a:solidFill>
              </a:rPr>
              <a:t>2024</a:t>
            </a:r>
            <a:r>
              <a:rPr lang="zh-TW" altLang="zh-TW" dirty="0">
                <a:solidFill>
                  <a:schemeClr val="bg1"/>
                </a:solidFill>
              </a:rPr>
              <a:t>產業貢獻獎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089E6D3-924B-954D-5E74-99B4F1ECC68A}"/>
              </a:ext>
            </a:extLst>
          </p:cNvPr>
          <p:cNvSpPr txBox="1"/>
          <p:nvPr/>
        </p:nvSpPr>
        <p:spPr>
          <a:xfrm>
            <a:off x="1822211" y="1461089"/>
            <a:ext cx="33267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2400" b="1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zh-TW" altLang="zh-TW" sz="2000" dirty="0">
                <a:solidFill>
                  <a:schemeClr val="bg1"/>
                </a:solidFill>
              </a:rPr>
              <a:t>生醫材料領域</a:t>
            </a:r>
            <a:r>
              <a:rPr lang="en-US" altLang="zh-TW" sz="2000" dirty="0">
                <a:solidFill>
                  <a:schemeClr val="bg1"/>
                </a:solidFill>
              </a:rPr>
              <a:t>: </a:t>
            </a:r>
          </a:p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台灣元創醫材公司</a:t>
            </a:r>
            <a:endParaRPr lang="en-US" altLang="zh-TW" sz="20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廖俊仁 總經理 </a:t>
            </a:r>
            <a:endParaRPr lang="en-US" altLang="zh-TW" sz="20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CCCD5BD-63CB-4805-2A18-246806FC45AC}"/>
              </a:ext>
            </a:extLst>
          </p:cNvPr>
          <p:cNvSpPr txBox="1"/>
          <p:nvPr/>
        </p:nvSpPr>
        <p:spPr>
          <a:xfrm>
            <a:off x="6639312" y="1351842"/>
            <a:ext cx="44875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 algn="ctr">
              <a:defRPr sz="2000" b="1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</a:lstStyle>
          <a:p>
            <a:r>
              <a:rPr lang="zh-TW" altLang="zh-TW" dirty="0">
                <a:solidFill>
                  <a:schemeClr val="bg1"/>
                </a:solidFill>
              </a:rPr>
              <a:t>藥物制放領域：</a:t>
            </a:r>
            <a:endParaRPr lang="en-US" altLang="zh-TW" dirty="0">
              <a:solidFill>
                <a:schemeClr val="bg1"/>
              </a:solidFill>
            </a:endParaRPr>
          </a:p>
          <a:p>
            <a:r>
              <a:rPr lang="zh-TW" altLang="en-US" sz="20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三福生技公司</a:t>
            </a:r>
            <a:endParaRPr lang="en-US" altLang="zh-TW" sz="20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鄭建新 總經理</a:t>
            </a:r>
            <a:endParaRPr lang="en-US" altLang="zh-TW" sz="20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589B8E7-03F5-D8B8-D47E-1400476B7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557" y="2476752"/>
            <a:ext cx="4629706" cy="347575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C35F6708-A69D-D637-1EB2-E623BF6BEE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213" y="2476752"/>
            <a:ext cx="4629706" cy="347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28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7B0A4BB9-DA0C-8AD2-9D59-A8F0CECC9485}"/>
              </a:ext>
            </a:extLst>
          </p:cNvPr>
          <p:cNvSpPr txBox="1"/>
          <p:nvPr/>
        </p:nvSpPr>
        <p:spPr>
          <a:xfrm>
            <a:off x="2037925" y="3552311"/>
            <a:ext cx="4210592" cy="2268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指導</a:t>
            </a:r>
            <a:r>
              <a:rPr lang="zh-TW" altLang="en-US" sz="1600" b="0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單位</a:t>
            </a:r>
            <a:r>
              <a:rPr lang="en-US" altLang="zh-TW" sz="1600" b="1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endParaRPr lang="zh-TW" altLang="en-US" sz="1600" b="0" i="0" u="none" strike="noStrike" baseline="0" dirty="0">
              <a:solidFill>
                <a:schemeClr val="bg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TW" altLang="en-US" sz="1600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中華民國國家科學及技術委員會</a:t>
            </a:r>
            <a:endParaRPr lang="en-US" altLang="zh-TW" sz="1600" dirty="0">
              <a:solidFill>
                <a:schemeClr val="bg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TW" altLang="en-US" sz="1600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經濟部產業技術司</a:t>
            </a:r>
            <a:endParaRPr lang="en-US" altLang="zh-TW" sz="1600" dirty="0">
              <a:solidFill>
                <a:schemeClr val="bg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TW" altLang="en-US" sz="1600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國科會工程處醫工學門</a:t>
            </a:r>
            <a:endParaRPr lang="en-US" altLang="zh-TW" sz="1600" dirty="0">
              <a:solidFill>
                <a:schemeClr val="bg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TW" altLang="en-US" sz="1600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國科會工程處化工學門</a:t>
            </a:r>
            <a:endParaRPr lang="en-US" altLang="zh-TW" sz="1600" dirty="0">
              <a:solidFill>
                <a:schemeClr val="bg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TW" altLang="en-US" sz="1600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國科會生科處工程醫學學門</a:t>
            </a:r>
            <a:r>
              <a:rPr lang="en-US" altLang="zh-TW" sz="1600" b="1" i="0" u="none" strike="noStrike" baseline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zh-TW" altLang="en-US" sz="16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EEF21B3-3496-2E70-C11A-BB7F4DB05374}"/>
              </a:ext>
            </a:extLst>
          </p:cNvPr>
          <p:cNvSpPr txBox="1"/>
          <p:nvPr/>
        </p:nvSpPr>
        <p:spPr>
          <a:xfrm>
            <a:off x="6015612" y="1850527"/>
            <a:ext cx="4950443" cy="12899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b="0" i="0" u="none" strike="noStrike" baseline="0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大會主席</a:t>
            </a:r>
            <a:r>
              <a:rPr lang="en-US" altLang="zh-TW" b="1" i="0" u="none" strike="noStrike" baseline="0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r>
              <a:rPr lang="zh-TW" altLang="en-US" b="1" i="0" u="none" strike="noStrike" baseline="0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國立清華大學化工系 </a:t>
            </a:r>
            <a:r>
              <a:rPr lang="zh-TW" altLang="en-US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胡育誠 教授</a:t>
            </a:r>
            <a:r>
              <a:rPr lang="zh-TW" altLang="en-US" b="1" i="0" u="none" strike="noStrike" baseline="0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endParaRPr lang="en-US" altLang="zh-TW" dirty="0">
              <a:solidFill>
                <a:srgbClr val="FFFF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TW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IADDS</a:t>
            </a:r>
            <a:r>
              <a:rPr lang="zh-TW" altLang="en-US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主席</a:t>
            </a:r>
            <a:r>
              <a:rPr lang="en-US" altLang="zh-TW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r>
              <a:rPr lang="zh-TW" altLang="en-US" b="0" i="0" u="none" strike="noStrike" baseline="0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國立清華大學化工系 宋信文 教授</a:t>
            </a:r>
            <a:endParaRPr lang="en-US" altLang="zh-TW" b="0" i="0" u="none" strike="noStrike" baseline="0" dirty="0">
              <a:solidFill>
                <a:srgbClr val="FFFF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TW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       </a:t>
            </a:r>
            <a:r>
              <a:rPr lang="zh-TW" altLang="en-US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工研院生醫所副所長 呂瑞梅 博士</a:t>
            </a:r>
            <a:endParaRPr lang="en-US" altLang="zh-TW" dirty="0">
              <a:solidFill>
                <a:srgbClr val="FFFF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FECEC41-04C1-9CBA-E48E-345A7D61AC91}"/>
              </a:ext>
            </a:extLst>
          </p:cNvPr>
          <p:cNvSpPr txBox="1"/>
          <p:nvPr/>
        </p:nvSpPr>
        <p:spPr>
          <a:xfrm>
            <a:off x="5604476" y="3552311"/>
            <a:ext cx="4668107" cy="226485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>
              <a:lnSpc>
                <a:spcPct val="150000"/>
              </a:lnSpc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</a:lstStyle>
          <a:p>
            <a:r>
              <a:rPr lang="zh-TW" altLang="en-US" dirty="0"/>
              <a:t>協辦單位</a:t>
            </a:r>
            <a:r>
              <a:rPr lang="en-US" altLang="zh-TW" dirty="0"/>
              <a:t>:</a:t>
            </a:r>
          </a:p>
          <a:p>
            <a:r>
              <a:rPr lang="zh-TW" altLang="en-US" dirty="0"/>
              <a:t>國家衛生研究院</a:t>
            </a:r>
            <a:endParaRPr lang="en-US" altLang="zh-TW" dirty="0"/>
          </a:p>
          <a:p>
            <a:r>
              <a:rPr lang="zh-TW" altLang="en-US" dirty="0"/>
              <a:t>國立清華大學工學院</a:t>
            </a:r>
            <a:r>
              <a:rPr lang="en-US" altLang="zh-TW" dirty="0"/>
              <a:t>/</a:t>
            </a:r>
            <a:r>
              <a:rPr lang="zh-TW" altLang="en-US" dirty="0"/>
              <a:t>醫環系</a:t>
            </a:r>
            <a:r>
              <a:rPr lang="en-US" altLang="zh-TW" dirty="0"/>
              <a:t>/</a:t>
            </a:r>
            <a:r>
              <a:rPr lang="zh-TW" altLang="en-US" dirty="0"/>
              <a:t>醫工所</a:t>
            </a:r>
            <a:endParaRPr lang="en-US" altLang="zh-TW" dirty="0"/>
          </a:p>
          <a:p>
            <a:r>
              <a:rPr lang="zh-TW" altLang="en-US" dirty="0"/>
              <a:t>國立陽明交通大學</a:t>
            </a:r>
            <a:endParaRPr lang="en-US" altLang="zh-TW" dirty="0"/>
          </a:p>
          <a:p>
            <a:r>
              <a:rPr lang="zh-TW" altLang="en-US" dirty="0"/>
              <a:t>國立台北科技大學高值生醫材料研究與商品化中心</a:t>
            </a:r>
            <a:endParaRPr lang="en-US" altLang="zh-TW" dirty="0"/>
          </a:p>
          <a:p>
            <a:r>
              <a:rPr lang="zh-TW" altLang="en-US" dirty="0"/>
              <a:t>臺北醫學大學生醫材料暨組織工程研究所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DBD6D80B-8865-615F-4281-B7808EEBF666}"/>
              </a:ext>
            </a:extLst>
          </p:cNvPr>
          <p:cNvSpPr txBox="1"/>
          <p:nvPr/>
        </p:nvSpPr>
        <p:spPr>
          <a:xfrm>
            <a:off x="2028701" y="1923464"/>
            <a:ext cx="3655517" cy="12899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承辦單位</a:t>
            </a:r>
            <a:r>
              <a:rPr lang="en-US" altLang="zh-TW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zh-TW" altLang="en-US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國立清華大學化學工程學系</a:t>
            </a:r>
            <a:endParaRPr lang="en-US" altLang="zh-TW" dirty="0">
              <a:solidFill>
                <a:srgbClr val="FFFF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TW" altLang="en-US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工業技術研究院生醫與醫材研究所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36386A61-7987-8B38-5E1F-3082DCE494E5}"/>
              </a:ext>
            </a:extLst>
          </p:cNvPr>
          <p:cNvSpPr txBox="1"/>
          <p:nvPr/>
        </p:nvSpPr>
        <p:spPr>
          <a:xfrm>
            <a:off x="4104062" y="925510"/>
            <a:ext cx="4137812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800" b="0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舉辦日期</a:t>
            </a:r>
            <a:r>
              <a:rPr lang="en-US" altLang="zh-TW" sz="1800" b="1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:2024/08/15~8/16</a:t>
            </a:r>
            <a:endParaRPr lang="zh-TW" altLang="en-US" sz="1800" b="0" i="0" u="none" strike="noStrike" baseline="0" dirty="0">
              <a:solidFill>
                <a:schemeClr val="bg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TW" altLang="en-US" sz="1800" b="0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地點</a:t>
            </a:r>
            <a:r>
              <a:rPr lang="en-US" altLang="zh-TW" sz="1800" b="1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r>
              <a:rPr lang="zh-TW" altLang="en-US" sz="1800" b="0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國立清華大學化工系館</a:t>
            </a:r>
            <a:r>
              <a:rPr lang="en-US" altLang="zh-TW" sz="1800" b="0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zh-TW" altLang="en-US" sz="1800" b="0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旺宏館</a:t>
            </a:r>
            <a:endParaRPr lang="en-US" altLang="zh-TW" sz="1800" b="0" i="0" u="none" strike="noStrike" baseline="0" dirty="0">
              <a:solidFill>
                <a:schemeClr val="bg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9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0875380-8A80-4079-AD0F-307857A7D410}"/>
              </a:ext>
            </a:extLst>
          </p:cNvPr>
          <p:cNvSpPr txBox="1"/>
          <p:nvPr/>
        </p:nvSpPr>
        <p:spPr>
          <a:xfrm>
            <a:off x="2668304" y="2470843"/>
            <a:ext cx="19914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胡育誠教授</a:t>
            </a:r>
            <a:b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軟正黑體" panose="020B0604030504040204" pitchFamily="34" charset="-120"/>
              </a:rPr>
              <a:t>Yu-Chen Hu 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9BD14E8-72E9-4B03-A58D-73EDD5EFE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390" y="869767"/>
            <a:ext cx="1373599" cy="1516195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9A90758A-DFAB-4A30-8BA9-DE190B5D1368}"/>
              </a:ext>
            </a:extLst>
          </p:cNvPr>
          <p:cNvSpPr txBox="1"/>
          <p:nvPr/>
        </p:nvSpPr>
        <p:spPr>
          <a:xfrm>
            <a:off x="5142401" y="2401351"/>
            <a:ext cx="162534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宋信文教授</a:t>
            </a:r>
            <a:endParaRPr kumimoji="0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軟正黑體" panose="020B0604030504040204" pitchFamily="34" charset="-120"/>
              </a:rPr>
              <a:t>Hsing</a:t>
            </a: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軟正黑體" panose="020B0604030504040204" pitchFamily="34" charset="-120"/>
              </a:rPr>
              <a:t>-Wen</a:t>
            </a: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軟正黑體" panose="020B0604030504040204" pitchFamily="34" charset="-120"/>
              </a:rPr>
              <a:t> </a:t>
            </a: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軟正黑體" panose="020B0604030504040204" pitchFamily="34" charset="-120"/>
              </a:rPr>
              <a:t>Sung</a:t>
            </a:r>
            <a:endParaRPr kumimoji="0" lang="en-US" altLang="zh-TW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E0D9737-D8CA-45F1-9E18-BD933F38AE52}"/>
              </a:ext>
            </a:extLst>
          </p:cNvPr>
          <p:cNvSpPr txBox="1"/>
          <p:nvPr/>
        </p:nvSpPr>
        <p:spPr>
          <a:xfrm>
            <a:off x="7538164" y="2370574"/>
            <a:ext cx="1433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呂瑞梅博士</a:t>
            </a:r>
            <a:endParaRPr kumimoji="0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 panose="020B0604030504040204" pitchFamily="34" charset="-120"/>
              </a:rPr>
              <a:t>Maggie Lu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 panose="020B0604030504040204" pitchFamily="34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FFCC4EC4-1CF6-41CC-954B-980A78AD2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939" y="886399"/>
            <a:ext cx="1287709" cy="1514952"/>
          </a:xfrm>
          <a:prstGeom prst="rect">
            <a:avLst/>
          </a:prstGeom>
        </p:spPr>
      </p:pic>
      <p:pic>
        <p:nvPicPr>
          <p:cNvPr id="4" name="圖片 3" descr="photo-Maggie">
            <a:extLst>
              <a:ext uri="{FF2B5EF4-FFF2-40B4-BE49-F238E27FC236}">
                <a16:creationId xmlns:a16="http://schemas.microsoft.com/office/drawing/2014/main" id="{3F43B74A-28EE-2D5B-CE8B-E13B9CC70D7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2" t="10773" r="24108" b="44223"/>
          <a:stretch/>
        </p:blipFill>
        <p:spPr>
          <a:xfrm>
            <a:off x="7538164" y="854291"/>
            <a:ext cx="1433321" cy="1531671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A820B145-6C97-125C-11F1-FF27CC879573}"/>
              </a:ext>
            </a:extLst>
          </p:cNvPr>
          <p:cNvSpPr/>
          <p:nvPr/>
        </p:nvSpPr>
        <p:spPr>
          <a:xfrm>
            <a:off x="2255009" y="3156042"/>
            <a:ext cx="90254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</a:t>
            </a:r>
            <a:r>
              <a:rPr lang="zh-TW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TW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Plenary speakers: from academia, industry and government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Keynote speakers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 Invited speakers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Industry Forum: CEOs from listed companies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Young Investigator Competition: 14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Oral and poster competitions: 130</a:t>
            </a:r>
            <a:r>
              <a:rPr lang="en-US" altLang="zh-TW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Overall number of participants: 388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418A9C1F-7A91-E2E9-AECA-498A13E6A3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391" b="18883"/>
          <a:stretch/>
        </p:blipFill>
        <p:spPr>
          <a:xfrm>
            <a:off x="4125331" y="5900361"/>
            <a:ext cx="1858687" cy="817532"/>
          </a:xfrm>
          <a:prstGeom prst="rect">
            <a:avLst/>
          </a:prstGeom>
        </p:spPr>
      </p:pic>
      <p:pic>
        <p:nvPicPr>
          <p:cNvPr id="23" name="圖片 22" descr="一張含有 文字, 螢幕擷取畫面, 標誌, 字型 的圖片&#10;&#10;自動產生的描述">
            <a:extLst>
              <a:ext uri="{FF2B5EF4-FFF2-40B4-BE49-F238E27FC236}">
                <a16:creationId xmlns:a16="http://schemas.microsoft.com/office/drawing/2014/main" id="{7438FE78-6BAF-96B2-089A-D4B44591BD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927424"/>
            <a:ext cx="1523943" cy="81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2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>
            <a:extLst>
              <a:ext uri="{FF2B5EF4-FFF2-40B4-BE49-F238E27FC236}">
                <a16:creationId xmlns:a16="http://schemas.microsoft.com/office/drawing/2014/main" id="{9C44A05F-162D-4EAE-A07E-47FC3BB892B5}"/>
              </a:ext>
            </a:extLst>
          </p:cNvPr>
          <p:cNvSpPr txBox="1"/>
          <p:nvPr/>
        </p:nvSpPr>
        <p:spPr>
          <a:xfrm>
            <a:off x="3917461" y="3203473"/>
            <a:ext cx="16253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 panose="020B0604030504040204" pitchFamily="34" charset="-120"/>
              </a:rPr>
              <a:t>李亦淇教授</a:t>
            </a:r>
            <a:endParaRPr kumimoji="0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 panose="020B0604030504040204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軟正黑體" panose="020B0604030504040204" pitchFamily="34" charset="-120"/>
              </a:rPr>
              <a:t> </a:t>
            </a: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軟正黑體" panose="020B0604030504040204" pitchFamily="34" charset="-120"/>
              </a:rPr>
              <a:t>I-Chi Lee</a:t>
            </a:r>
            <a:endParaRPr kumimoji="0" lang="zh-TW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微軟正黑體" panose="020B0604030504040204" pitchFamily="34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B49DD21D-9A82-42F2-AD0E-4841EE2682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81"/>
          <a:stretch/>
        </p:blipFill>
        <p:spPr>
          <a:xfrm>
            <a:off x="3865877" y="1333200"/>
            <a:ext cx="1728514" cy="1866117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8981295A-6621-4C2A-91AF-ED216D1B41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"/>
          <a:stretch/>
        </p:blipFill>
        <p:spPr>
          <a:xfrm>
            <a:off x="6530732" y="1316967"/>
            <a:ext cx="1637014" cy="1882350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C3BFE8C3-30CF-4D60-A9E6-9C15E143838A}"/>
              </a:ext>
            </a:extLst>
          </p:cNvPr>
          <p:cNvSpPr txBox="1"/>
          <p:nvPr/>
        </p:nvSpPr>
        <p:spPr>
          <a:xfrm>
            <a:off x="6530732" y="3209188"/>
            <a:ext cx="16253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 panose="020B0604030504040204" pitchFamily="34" charset="-120"/>
              </a:rPr>
              <a:t>林美薇博士</a:t>
            </a:r>
            <a:endParaRPr kumimoji="0" lang="en-US" altLang="zh-TW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 panose="020B0604030504040204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軟正黑體" panose="020B0604030504040204" pitchFamily="34" charset="-120"/>
              </a:rPr>
              <a:t>Mei-Wei Lin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微軟正黑體" panose="020B0604030504040204" pitchFamily="34" charset="-12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06C7FEE6-0043-6C2F-B94E-E36D66C6871A}"/>
              </a:ext>
            </a:extLst>
          </p:cNvPr>
          <p:cNvGrpSpPr/>
          <p:nvPr/>
        </p:nvGrpSpPr>
        <p:grpSpPr>
          <a:xfrm>
            <a:off x="1437322" y="4081654"/>
            <a:ext cx="9441293" cy="2134967"/>
            <a:chOff x="1437322" y="4081654"/>
            <a:chExt cx="9441293" cy="2134967"/>
          </a:xfrm>
        </p:grpSpPr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504BE078-4602-4226-B82E-8CC99FD6D803}"/>
                </a:ext>
              </a:extLst>
            </p:cNvPr>
            <p:cNvSpPr txBox="1"/>
            <p:nvPr/>
          </p:nvSpPr>
          <p:spPr>
            <a:xfrm>
              <a:off x="5486798" y="5411818"/>
              <a:ext cx="150210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陳韻晶教授</a:t>
              </a:r>
              <a:b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kumimoji="0" lang="en-US" altLang="zh-TW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微軟正黑體" panose="020B0604030504040204" pitchFamily="34" charset="-120"/>
                </a:rPr>
                <a:t>Yun-Ching</a:t>
              </a:r>
              <a:r>
                <a:rPr kumimoji="0" lang="zh-TW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微軟正黑體" panose="020B0604030504040204" pitchFamily="34" charset="-120"/>
                </a:rPr>
                <a:t> </a:t>
              </a:r>
              <a:r>
                <a:rPr kumimoji="0" lang="en-US" altLang="zh-TW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微軟正黑體" panose="020B0604030504040204" pitchFamily="34" charset="-120"/>
                </a:rPr>
                <a:t>Chen</a:t>
              </a:r>
              <a:endPara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軟正黑體" panose="020B0604030504040204" pitchFamily="34" charset="-120"/>
              </a:endParaRPr>
            </a:p>
          </p:txBody>
        </p:sp>
        <p:pic>
          <p:nvPicPr>
            <p:cNvPr id="19" name="內容版面配置區 6">
              <a:extLst>
                <a:ext uri="{FF2B5EF4-FFF2-40B4-BE49-F238E27FC236}">
                  <a16:creationId xmlns:a16="http://schemas.microsoft.com/office/drawing/2014/main" id="{6A102790-DDD5-4A5A-B090-77C13DA3B6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74" r="11395" b="14995"/>
            <a:stretch/>
          </p:blipFill>
          <p:spPr>
            <a:xfrm>
              <a:off x="5708452" y="4151023"/>
              <a:ext cx="977985" cy="1271829"/>
            </a:xfrm>
            <a:prstGeom prst="rect">
              <a:avLst/>
            </a:prstGeom>
          </p:spPr>
        </p:pic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D8EBED00-25A5-448F-84FE-747260C4A531}"/>
                </a:ext>
              </a:extLst>
            </p:cNvPr>
            <p:cNvSpPr txBox="1"/>
            <p:nvPr/>
          </p:nvSpPr>
          <p:spPr>
            <a:xfrm>
              <a:off x="4160937" y="5411817"/>
              <a:ext cx="1625346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胡尚秀教授</a:t>
              </a:r>
              <a:b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kumimoji="0" lang="en-US" altLang="zh-TW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微軟正黑體" panose="020B0604030504040204" pitchFamily="34" charset="-120"/>
                </a:rPr>
                <a:t>Shang-Hsiu Hu</a:t>
              </a:r>
              <a:endPara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軟正黑體" panose="020B0604030504040204" pitchFamily="34" charset="-120"/>
              </a:endParaRPr>
            </a:p>
          </p:txBody>
        </p:sp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A63FAB96-5D3B-43B3-9008-6F89EC5869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66"/>
            <a:stretch/>
          </p:blipFill>
          <p:spPr>
            <a:xfrm>
              <a:off x="4351976" y="4122741"/>
              <a:ext cx="1084184" cy="1271829"/>
            </a:xfrm>
            <a:prstGeom prst="rect">
              <a:avLst/>
            </a:prstGeom>
          </p:spPr>
        </p:pic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3F9BE8C3-69C0-44B9-BC1E-9EC89CD36C3E}"/>
                </a:ext>
              </a:extLst>
            </p:cNvPr>
            <p:cNvSpPr txBox="1"/>
            <p:nvPr/>
          </p:nvSpPr>
          <p:spPr>
            <a:xfrm>
              <a:off x="6564961" y="5433787"/>
              <a:ext cx="2174602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張建文教授</a:t>
              </a:r>
              <a:b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kumimoji="0" lang="en-US" altLang="zh-TW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微軟正黑體" panose="020B0604030504040204" pitchFamily="34" charset="-120"/>
                </a:rPr>
                <a:t>Chien-Wen</a:t>
              </a:r>
              <a:r>
                <a:rPr kumimoji="0" lang="zh-TW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微軟正黑體" panose="020B0604030504040204" pitchFamily="34" charset="-120"/>
                </a:rPr>
                <a:t> </a:t>
              </a:r>
              <a:r>
                <a:rPr kumimoji="0" lang="en-US" altLang="zh-TW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微軟正黑體" panose="020B0604030504040204" pitchFamily="34" charset="-120"/>
                </a:rPr>
                <a:t>Chang</a:t>
              </a:r>
              <a:endPara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軟正黑體" panose="020B0604030504040204" pitchFamily="34" charset="-120"/>
              </a:endParaRPr>
            </a:p>
          </p:txBody>
        </p:sp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1BA19A46-EE0B-4A58-9AC5-6A84AC9730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83"/>
            <a:stretch/>
          </p:blipFill>
          <p:spPr>
            <a:xfrm>
              <a:off x="6984922" y="4081654"/>
              <a:ext cx="1182824" cy="1356613"/>
            </a:xfrm>
            <a:prstGeom prst="rect">
              <a:avLst/>
            </a:prstGeom>
          </p:spPr>
        </p:pic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8741313E-7DCE-4028-BEC2-CF5F876E24FF}"/>
                </a:ext>
              </a:extLst>
            </p:cNvPr>
            <p:cNvSpPr txBox="1"/>
            <p:nvPr/>
          </p:nvSpPr>
          <p:spPr>
            <a:xfrm>
              <a:off x="2470502" y="5422988"/>
              <a:ext cx="2174602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黃振煌教授</a:t>
              </a:r>
              <a:b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kumimoji="0" lang="en-US" altLang="zh-TW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微軟正黑體" panose="020B0604030504040204" pitchFamily="34" charset="-120"/>
                </a:rPr>
                <a:t>Jen-Huang</a:t>
              </a:r>
              <a:r>
                <a:rPr kumimoji="0" lang="zh-TW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微軟正黑體" panose="020B0604030504040204" pitchFamily="34" charset="-120"/>
                </a:rPr>
                <a:t> </a:t>
              </a:r>
              <a:r>
                <a:rPr kumimoji="0" lang="en-US" altLang="zh-TW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微軟正黑體" panose="020B0604030504040204" pitchFamily="34" charset="-120"/>
                </a:rPr>
                <a:t>Huang</a:t>
              </a:r>
              <a:endPara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軟正黑體" panose="020B0604030504040204" pitchFamily="34" charset="-120"/>
              </a:endParaRPr>
            </a:p>
          </p:txBody>
        </p:sp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EE4D495C-C75A-4889-BD04-8FB6AB5097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05" b="17470"/>
            <a:stretch/>
          </p:blipFill>
          <p:spPr>
            <a:xfrm>
              <a:off x="3024929" y="4122741"/>
              <a:ext cx="1031814" cy="1282535"/>
            </a:xfrm>
            <a:prstGeom prst="rect">
              <a:avLst/>
            </a:prstGeom>
          </p:spPr>
        </p:pic>
        <p:sp>
          <p:nvSpPr>
            <p:cNvPr id="30" name="文字方塊 29">
              <a:extLst>
                <a:ext uri="{FF2B5EF4-FFF2-40B4-BE49-F238E27FC236}">
                  <a16:creationId xmlns:a16="http://schemas.microsoft.com/office/drawing/2014/main" id="{F832A95A-276C-42E8-95AD-9A29B08E988B}"/>
                </a:ext>
              </a:extLst>
            </p:cNvPr>
            <p:cNvSpPr txBox="1"/>
            <p:nvPr/>
          </p:nvSpPr>
          <p:spPr>
            <a:xfrm>
              <a:off x="8204041" y="5401012"/>
              <a:ext cx="156427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萬德輝教授</a:t>
              </a:r>
              <a:b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kumimoji="0" lang="en-US" altLang="zh-TW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微軟正黑體" panose="020B0604030504040204" pitchFamily="34" charset="-120"/>
                </a:rPr>
                <a:t>De-Hui</a:t>
              </a:r>
              <a:r>
                <a:rPr kumimoji="0" lang="zh-TW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微軟正黑體" panose="020B0604030504040204" pitchFamily="34" charset="-120"/>
                </a:rPr>
                <a:t> </a:t>
              </a:r>
              <a:r>
                <a:rPr kumimoji="0" lang="en-US" altLang="zh-TW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微軟正黑體" panose="020B0604030504040204" pitchFamily="34" charset="-120"/>
                </a:rPr>
                <a:t>Wan</a:t>
              </a:r>
              <a:endPara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軟正黑體" panose="020B0604030504040204" pitchFamily="34" charset="-120"/>
              </a:endParaRPr>
            </a:p>
          </p:txBody>
        </p:sp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9B0450A3-583F-411F-B626-4140538015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243"/>
            <a:stretch/>
          </p:blipFill>
          <p:spPr>
            <a:xfrm>
              <a:off x="8384117" y="4086788"/>
              <a:ext cx="1182824" cy="1307783"/>
            </a:xfrm>
            <a:prstGeom prst="rect">
              <a:avLst/>
            </a:prstGeom>
          </p:spPr>
        </p:pic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AA8CF30E-7516-4C73-B045-EBAD791030F4}"/>
                </a:ext>
              </a:extLst>
            </p:cNvPr>
            <p:cNvSpPr txBox="1"/>
            <p:nvPr/>
          </p:nvSpPr>
          <p:spPr>
            <a:xfrm>
              <a:off x="1437322" y="5385624"/>
              <a:ext cx="164103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鄭平福博士</a:t>
              </a:r>
              <a:endPara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TW" sz="1400" b="1" dirty="0">
                  <a:solidFill>
                    <a:prstClr val="white"/>
                  </a:solidFill>
                  <a:ea typeface="微軟正黑體" panose="020B0604030504040204" pitchFamily="34" charset="-120"/>
                </a:rPr>
                <a:t>Ping-Fu Cheng</a:t>
              </a:r>
              <a:b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endPara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8" name="圖片 7" descr="一張含有 人的臉孔, 人員, 服裝, 下巴 的圖片&#10;&#10;自動產生的描述">
              <a:extLst>
                <a:ext uri="{FF2B5EF4-FFF2-40B4-BE49-F238E27FC236}">
                  <a16:creationId xmlns:a16="http://schemas.microsoft.com/office/drawing/2014/main" id="{973ED2FE-A4B9-745B-ACA1-198758A67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406" y="4163675"/>
              <a:ext cx="900091" cy="1209976"/>
            </a:xfrm>
            <a:prstGeom prst="rect">
              <a:avLst/>
            </a:prstGeom>
          </p:spPr>
        </p:pic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273F5E81-9E09-47A5-8F93-2077A406740A}"/>
                </a:ext>
              </a:extLst>
            </p:cNvPr>
            <p:cNvSpPr txBox="1"/>
            <p:nvPr/>
          </p:nvSpPr>
          <p:spPr>
            <a:xfrm>
              <a:off x="9610582" y="5410252"/>
              <a:ext cx="1268033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李亦宸教授</a:t>
              </a:r>
              <a:b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kumimoji="0" lang="en-US" altLang="zh-TW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微軟正黑體" panose="020B0604030504040204" pitchFamily="34" charset="-120"/>
                </a:rPr>
                <a:t>Yi-Chen Li</a:t>
              </a:r>
              <a:endPara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軟正黑體" panose="020B0604030504040204" pitchFamily="34" charset="-120"/>
              </a:endParaRPr>
            </a:p>
          </p:txBody>
        </p: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E78E17C3-A6A2-4B9B-A48F-6DB018111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3113" y="4090099"/>
              <a:ext cx="1071960" cy="1304472"/>
            </a:xfrm>
            <a:prstGeom prst="rect">
              <a:avLst/>
            </a:prstGeom>
          </p:spPr>
        </p:pic>
      </p:grp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E52027F6-BF1D-B718-C437-FF413A44B336}"/>
              </a:ext>
            </a:extLst>
          </p:cNvPr>
          <p:cNvSpPr txBox="1"/>
          <p:nvPr/>
        </p:nvSpPr>
        <p:spPr>
          <a:xfrm>
            <a:off x="4973610" y="938383"/>
            <a:ext cx="1991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Vice Chairs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4659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>
            <a:extLst>
              <a:ext uri="{FF2B5EF4-FFF2-40B4-BE49-F238E27FC236}">
                <a16:creationId xmlns:a16="http://schemas.microsoft.com/office/drawing/2014/main" id="{B824EBFB-2E26-4805-B4CB-B87D76E63F4A}"/>
              </a:ext>
            </a:extLst>
          </p:cNvPr>
          <p:cNvSpPr txBox="1"/>
          <p:nvPr/>
        </p:nvSpPr>
        <p:spPr>
          <a:xfrm>
            <a:off x="1200369" y="5536886"/>
            <a:ext cx="156660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 panose="020B0604030504040204" pitchFamily="34" charset="-120"/>
              </a:rPr>
              <a:t>陳美瑾教授</a:t>
            </a:r>
            <a:b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 panose="020B0604030504040204" pitchFamily="34" charset="-120"/>
              </a:rPr>
            </a:b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軟正黑體" panose="020B0604030504040204" pitchFamily="34" charset="-120"/>
              </a:rPr>
              <a:t>Mei-Chin Chen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微軟正黑體" panose="020B0604030504040204" pitchFamily="34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6269D249-FB50-4BD7-A8AD-347BB390D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632" y="4122400"/>
            <a:ext cx="1056846" cy="1405418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772CD91A-6D55-408C-B5C1-EB2B540EDB9D}"/>
              </a:ext>
            </a:extLst>
          </p:cNvPr>
          <p:cNvSpPr txBox="1"/>
          <p:nvPr/>
        </p:nvSpPr>
        <p:spPr>
          <a:xfrm>
            <a:off x="8485905" y="5529520"/>
            <a:ext cx="156660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 panose="020B0604030504040204" pitchFamily="34" charset="-120"/>
              </a:rPr>
              <a:t>曾靖孋教授</a:t>
            </a:r>
            <a:b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 panose="020B0604030504040204" pitchFamily="34" charset="-120"/>
              </a:rPr>
            </a:b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軟正黑體" panose="020B0604030504040204" pitchFamily="34" charset="-120"/>
              </a:rPr>
              <a:t>Ching-Li Tseng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微軟正黑體" panose="020B0604030504040204" pitchFamily="34" charset="-12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E6426BC0-EAD9-4E25-907A-34D23504B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955" y="3994209"/>
            <a:ext cx="1056846" cy="1528496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313219A6-2CD5-4D2D-BC5F-F5CE7A3F84BD}"/>
              </a:ext>
            </a:extLst>
          </p:cNvPr>
          <p:cNvSpPr txBox="1"/>
          <p:nvPr/>
        </p:nvSpPr>
        <p:spPr>
          <a:xfrm>
            <a:off x="9812643" y="2931026"/>
            <a:ext cx="143291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 panose="020B0604030504040204" pitchFamily="34" charset="-120"/>
              </a:rPr>
              <a:t>吳嘉文教授</a:t>
            </a:r>
            <a:b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 panose="020B0604030504040204" pitchFamily="34" charset="-120"/>
              </a:rPr>
            </a:b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軟正黑體" panose="020B0604030504040204" pitchFamily="34" charset="-120"/>
              </a:rPr>
              <a:t>Chia-Wen Wu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微軟正黑體" panose="020B0604030504040204" pitchFamily="34" charset="-120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0E5CE383-A9B8-447D-827E-FC3D6D3F08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042" y="1426397"/>
            <a:ext cx="1060874" cy="1516305"/>
          </a:xfrm>
          <a:prstGeom prst="rect">
            <a:avLst/>
          </a:prstGeo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D0F5B9A9-D00A-4A0B-9C3E-C84588745A80}"/>
              </a:ext>
            </a:extLst>
          </p:cNvPr>
          <p:cNvSpPr txBox="1"/>
          <p:nvPr/>
        </p:nvSpPr>
        <p:spPr>
          <a:xfrm>
            <a:off x="9841520" y="5533671"/>
            <a:ext cx="172593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 panose="020B0604030504040204" pitchFamily="34" charset="-120"/>
              </a:rPr>
              <a:t>林宥欣教授</a:t>
            </a:r>
            <a:b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 panose="020B0604030504040204" pitchFamily="34" charset="-120"/>
              </a:rPr>
            </a:b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軟正黑體" panose="020B0604030504040204" pitchFamily="34" charset="-120"/>
              </a:rPr>
              <a:t>Yu-</a:t>
            </a:r>
            <a:r>
              <a:rPr kumimoji="0" lang="en-US" altLang="zh-TW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軟正黑體" panose="020B0604030504040204" pitchFamily="34" charset="-120"/>
              </a:rPr>
              <a:t>Hsin</a:t>
            </a: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軟正黑體" panose="020B0604030504040204" pitchFamily="34" charset="-120"/>
              </a:rPr>
              <a:t> Lin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微軟正黑體" panose="020B0604030504040204" pitchFamily="34" charset="-120"/>
            </a:endParaRP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0ACB9F2D-1D4C-4011-A4E4-9E73042AA4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890" y="4077516"/>
            <a:ext cx="1249655" cy="1443685"/>
          </a:xfrm>
          <a:prstGeom prst="rect">
            <a:avLst/>
          </a:prstGeom>
        </p:spPr>
      </p:pic>
      <p:sp>
        <p:nvSpPr>
          <p:cNvPr id="29" name="文字方塊 28">
            <a:extLst>
              <a:ext uri="{FF2B5EF4-FFF2-40B4-BE49-F238E27FC236}">
                <a16:creationId xmlns:a16="http://schemas.microsoft.com/office/drawing/2014/main" id="{1928BE82-ABB8-4808-93FC-CF1D532F5AC8}"/>
              </a:ext>
            </a:extLst>
          </p:cNvPr>
          <p:cNvSpPr txBox="1"/>
          <p:nvPr/>
        </p:nvSpPr>
        <p:spPr>
          <a:xfrm>
            <a:off x="2761683" y="5530028"/>
            <a:ext cx="160759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 panose="020B0604030504040204" pitchFamily="34" charset="-120"/>
              </a:rPr>
              <a:t>賴瑞陽教授</a:t>
            </a:r>
            <a:b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 panose="020B0604030504040204" pitchFamily="34" charset="-120"/>
              </a:rPr>
            </a:b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軟正黑體" panose="020B0604030504040204" pitchFamily="34" charset="-120"/>
              </a:rPr>
              <a:t>Jui-Yang Lai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微軟正黑體" panose="020B0604030504040204" pitchFamily="34" charset="-120"/>
            </a:endParaRP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A5D9D8DD-16EE-4DE3-96D1-7515726D32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110" y="4122400"/>
            <a:ext cx="1115726" cy="1412389"/>
          </a:xfrm>
          <a:prstGeom prst="rect">
            <a:avLst/>
          </a:prstGeom>
        </p:spPr>
      </p:pic>
      <p:sp>
        <p:nvSpPr>
          <p:cNvPr id="33" name="文字方塊 32">
            <a:extLst>
              <a:ext uri="{FF2B5EF4-FFF2-40B4-BE49-F238E27FC236}">
                <a16:creationId xmlns:a16="http://schemas.microsoft.com/office/drawing/2014/main" id="{0DAFDE3C-7D9F-47AF-B7E7-F45BBBEBD7EB}"/>
              </a:ext>
            </a:extLst>
          </p:cNvPr>
          <p:cNvSpPr txBox="1"/>
          <p:nvPr/>
        </p:nvSpPr>
        <p:spPr>
          <a:xfrm>
            <a:off x="2403776" y="2919500"/>
            <a:ext cx="172593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 panose="020B0604030504040204" pitchFamily="34" charset="-120"/>
              </a:rPr>
              <a:t>楊台鴻教授</a:t>
            </a:r>
            <a:b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 panose="020B0604030504040204" pitchFamily="34" charset="-120"/>
              </a:rPr>
            </a:b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軟正黑體" panose="020B0604030504040204" pitchFamily="34" charset="-120"/>
              </a:rPr>
              <a:t>Tai-</a:t>
            </a:r>
            <a:r>
              <a:rPr kumimoji="0" lang="en-US" altLang="zh-TW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軟正黑體" panose="020B0604030504040204" pitchFamily="34" charset="-120"/>
              </a:rPr>
              <a:t>Horng</a:t>
            </a: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軟正黑體" panose="020B0604030504040204" pitchFamily="34" charset="-120"/>
              </a:rPr>
              <a:t> Young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微軟正黑體" panose="020B0604030504040204" pitchFamily="34" charset="-120"/>
            </a:endParaRPr>
          </a:p>
        </p:txBody>
      </p:sp>
      <p:pic>
        <p:nvPicPr>
          <p:cNvPr id="37" name="圖片 36">
            <a:extLst>
              <a:ext uri="{FF2B5EF4-FFF2-40B4-BE49-F238E27FC236}">
                <a16:creationId xmlns:a16="http://schemas.microsoft.com/office/drawing/2014/main" id="{36599757-E931-4311-BD54-6512AF1C7E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465" y="1489729"/>
            <a:ext cx="1411426" cy="1427797"/>
          </a:xfrm>
          <a:prstGeom prst="rect">
            <a:avLst/>
          </a:prstGeom>
        </p:spPr>
      </p:pic>
      <p:sp>
        <p:nvSpPr>
          <p:cNvPr id="39" name="文字方塊 38">
            <a:extLst>
              <a:ext uri="{FF2B5EF4-FFF2-40B4-BE49-F238E27FC236}">
                <a16:creationId xmlns:a16="http://schemas.microsoft.com/office/drawing/2014/main" id="{CE56C272-C345-43EE-A3D4-2CFA9722E663}"/>
              </a:ext>
            </a:extLst>
          </p:cNvPr>
          <p:cNvSpPr txBox="1"/>
          <p:nvPr/>
        </p:nvSpPr>
        <p:spPr>
          <a:xfrm>
            <a:off x="3993785" y="5526740"/>
            <a:ext cx="191795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 panose="020B0604030504040204" pitchFamily="34" charset="-120"/>
              </a:rPr>
              <a:t>姚俊旭教授</a:t>
            </a:r>
            <a:endParaRPr lang="en-US" altLang="zh-TW" sz="1600" dirty="0">
              <a:solidFill>
                <a:prstClr val="white"/>
              </a:solidFill>
              <a:ea typeface="微軟正黑體" panose="020B0604030504040204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軟正黑體" panose="020B0604030504040204" pitchFamily="34" charset="-120"/>
              </a:rPr>
              <a:t>Chun-Hsu</a:t>
            </a: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軟正黑體" panose="020B0604030504040204" pitchFamily="34" charset="-120"/>
              </a:rPr>
              <a:t> </a:t>
            </a: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軟正黑體" panose="020B0604030504040204" pitchFamily="34" charset="-120"/>
              </a:rPr>
              <a:t>Yao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微軟正黑體" panose="020B0604030504040204" pitchFamily="34" charset="-120"/>
            </a:endParaRPr>
          </a:p>
        </p:txBody>
      </p:sp>
      <p:pic>
        <p:nvPicPr>
          <p:cNvPr id="41" name="圖片 40">
            <a:extLst>
              <a:ext uri="{FF2B5EF4-FFF2-40B4-BE49-F238E27FC236}">
                <a16:creationId xmlns:a16="http://schemas.microsoft.com/office/drawing/2014/main" id="{4FB85B3A-5C26-402B-847C-79C8A18660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189" y="4077516"/>
            <a:ext cx="1110674" cy="1450302"/>
          </a:xfrm>
          <a:prstGeom prst="rect">
            <a:avLst/>
          </a:prstGeom>
        </p:spPr>
      </p:pic>
      <p:sp>
        <p:nvSpPr>
          <p:cNvPr id="43" name="文字方塊 42">
            <a:extLst>
              <a:ext uri="{FF2B5EF4-FFF2-40B4-BE49-F238E27FC236}">
                <a16:creationId xmlns:a16="http://schemas.microsoft.com/office/drawing/2014/main" id="{E140A5D1-39EF-42B7-A445-66D491FA94BA}"/>
              </a:ext>
            </a:extLst>
          </p:cNvPr>
          <p:cNvSpPr txBox="1"/>
          <p:nvPr/>
        </p:nvSpPr>
        <p:spPr>
          <a:xfrm>
            <a:off x="6650235" y="2955412"/>
            <a:ext cx="190011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 panose="020B0604030504040204" pitchFamily="34" charset="-120"/>
              </a:rPr>
              <a:t>邱信程教授</a:t>
            </a:r>
            <a:b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 panose="020B0604030504040204" pitchFamily="34" charset="-120"/>
              </a:rPr>
            </a:br>
            <a:r>
              <a:rPr kumimoji="0" lang="en-US" altLang="zh-TW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軟正黑體" panose="020B0604030504040204" pitchFamily="34" charset="-120"/>
              </a:rPr>
              <a:t>Hsin</a:t>
            </a: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軟正黑體" panose="020B0604030504040204" pitchFamily="34" charset="-120"/>
              </a:rPr>
              <a:t>-Cheng Chiu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微軟正黑體" panose="020B0604030504040204" pitchFamily="34" charset="-120"/>
            </a:endParaRPr>
          </a:p>
        </p:txBody>
      </p:sp>
      <p:pic>
        <p:nvPicPr>
          <p:cNvPr id="45" name="圖片 44">
            <a:extLst>
              <a:ext uri="{FF2B5EF4-FFF2-40B4-BE49-F238E27FC236}">
                <a16:creationId xmlns:a16="http://schemas.microsoft.com/office/drawing/2014/main" id="{DD7C20B6-8D20-4CB4-A107-01FF498040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232" y="1496187"/>
            <a:ext cx="1120544" cy="1450302"/>
          </a:xfrm>
          <a:prstGeom prst="rect">
            <a:avLst/>
          </a:prstGeom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3FABAA32-344E-422C-8F98-BA1B4614D8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011" y="1516730"/>
            <a:ext cx="1093448" cy="1417433"/>
          </a:xfrm>
          <a:prstGeom prst="rect">
            <a:avLst/>
          </a:prstGeom>
        </p:spPr>
      </p:pic>
      <p:sp>
        <p:nvSpPr>
          <p:cNvPr id="52" name="文字方塊 51">
            <a:extLst>
              <a:ext uri="{FF2B5EF4-FFF2-40B4-BE49-F238E27FC236}">
                <a16:creationId xmlns:a16="http://schemas.microsoft.com/office/drawing/2014/main" id="{F41FC12F-3C30-48EC-ABFE-1E422CE9A65F}"/>
              </a:ext>
            </a:extLst>
          </p:cNvPr>
          <p:cNvSpPr txBox="1"/>
          <p:nvPr/>
        </p:nvSpPr>
        <p:spPr>
          <a:xfrm>
            <a:off x="3879961" y="2945800"/>
            <a:ext cx="181207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 panose="020B0604030504040204" pitchFamily="34" charset="-120"/>
              </a:rPr>
              <a:t>林峯輝教授</a:t>
            </a:r>
            <a:b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 panose="020B0604030504040204" pitchFamily="34" charset="-120"/>
              </a:rPr>
            </a:b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軟正黑體" panose="020B0604030504040204" pitchFamily="34" charset="-120"/>
              </a:rPr>
              <a:t>Feng-</a:t>
            </a:r>
            <a:r>
              <a:rPr kumimoji="0" lang="en-US" altLang="zh-TW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軟正黑體" panose="020B0604030504040204" pitchFamily="34" charset="-120"/>
              </a:rPr>
              <a:t>Huei</a:t>
            </a: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軟正黑體" panose="020B0604030504040204" pitchFamily="34" charset="-120"/>
              </a:rPr>
              <a:t> Lin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微軟正黑體" panose="020B0604030504040204" pitchFamily="34" charset="-120"/>
            </a:endParaRPr>
          </a:p>
        </p:txBody>
      </p:sp>
      <p:pic>
        <p:nvPicPr>
          <p:cNvPr id="53" name="圖片 52">
            <a:extLst>
              <a:ext uri="{FF2B5EF4-FFF2-40B4-BE49-F238E27FC236}">
                <a16:creationId xmlns:a16="http://schemas.microsoft.com/office/drawing/2014/main" id="{D97E9C7D-7E17-44D9-AEAE-E57630963E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361" y="1461803"/>
            <a:ext cx="1110674" cy="1480899"/>
          </a:xfrm>
          <a:prstGeom prst="rect">
            <a:avLst/>
          </a:prstGeom>
        </p:spPr>
      </p:pic>
      <p:sp>
        <p:nvSpPr>
          <p:cNvPr id="55" name="文字方塊 54">
            <a:extLst>
              <a:ext uri="{FF2B5EF4-FFF2-40B4-BE49-F238E27FC236}">
                <a16:creationId xmlns:a16="http://schemas.microsoft.com/office/drawing/2014/main" id="{89439493-EDDC-4EC6-9364-9EF878EC4509}"/>
              </a:ext>
            </a:extLst>
          </p:cNvPr>
          <p:cNvSpPr txBox="1"/>
          <p:nvPr/>
        </p:nvSpPr>
        <p:spPr>
          <a:xfrm>
            <a:off x="8242123" y="2951622"/>
            <a:ext cx="163079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 panose="020B0604030504040204" pitchFamily="34" charset="-120"/>
              </a:rPr>
              <a:t>王麗芳教授</a:t>
            </a:r>
            <a:b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 panose="020B0604030504040204" pitchFamily="34" charset="-120"/>
              </a:rPr>
            </a:b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軟正黑體" panose="020B0604030504040204" pitchFamily="34" charset="-120"/>
              </a:rPr>
              <a:t>Li-Fan Wang</a:t>
            </a:r>
          </a:p>
        </p:txBody>
      </p:sp>
      <p:pic>
        <p:nvPicPr>
          <p:cNvPr id="56" name="圖片 55">
            <a:extLst>
              <a:ext uri="{FF2B5EF4-FFF2-40B4-BE49-F238E27FC236}">
                <a16:creationId xmlns:a16="http://schemas.microsoft.com/office/drawing/2014/main" id="{80D600B9-5AAD-4C5E-A24E-20E6F1A921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357" y="4039230"/>
            <a:ext cx="1212532" cy="1488588"/>
          </a:xfrm>
          <a:prstGeom prst="rect">
            <a:avLst/>
          </a:prstGeom>
        </p:spPr>
      </p:pic>
      <p:sp>
        <p:nvSpPr>
          <p:cNvPr id="58" name="文字方塊 57">
            <a:extLst>
              <a:ext uri="{FF2B5EF4-FFF2-40B4-BE49-F238E27FC236}">
                <a16:creationId xmlns:a16="http://schemas.microsoft.com/office/drawing/2014/main" id="{6E911258-C383-40E3-A788-F3071B0B5EFF}"/>
              </a:ext>
            </a:extLst>
          </p:cNvPr>
          <p:cNvSpPr txBox="1"/>
          <p:nvPr/>
        </p:nvSpPr>
        <p:spPr>
          <a:xfrm>
            <a:off x="5481940" y="5531321"/>
            <a:ext cx="181207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 panose="020B0604030504040204" pitchFamily="34" charset="-120"/>
              </a:rPr>
              <a:t>林宗宏教授</a:t>
            </a:r>
            <a:b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 panose="020B0604030504040204" pitchFamily="34" charset="-120"/>
              </a:rPr>
            </a:b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軟正黑體" panose="020B0604030504040204" pitchFamily="34" charset="-120"/>
              </a:rPr>
              <a:t>Zong-Hong Lin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微軟正黑體" panose="020B0604030504040204" pitchFamily="34" charset="-12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C2740853-2997-4D10-94A9-2524449313CE}"/>
              </a:ext>
            </a:extLst>
          </p:cNvPr>
          <p:cNvSpPr txBox="1"/>
          <p:nvPr/>
        </p:nvSpPr>
        <p:spPr>
          <a:xfrm>
            <a:off x="7182511" y="5544251"/>
            <a:ext cx="138823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 panose="020B0604030504040204" pitchFamily="34" charset="-120"/>
              </a:rPr>
              <a:t>王子威教授</a:t>
            </a:r>
            <a:b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 panose="020B0604030504040204" pitchFamily="34" charset="-120"/>
              </a:rPr>
            </a:b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軟正黑體" panose="020B0604030504040204" pitchFamily="34" charset="-120"/>
              </a:rPr>
              <a:t>Tzu-Wei Wang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微軟正黑體" panose="020B0604030504040204" pitchFamily="34" charset="-120"/>
            </a:endParaRPr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A9663AD9-62A8-407D-9B35-483BB5D59C9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455" y="4003775"/>
            <a:ext cx="1102341" cy="1518930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A1C2A2C6-4CBB-4404-9364-6D21D7458C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376" y="1470177"/>
            <a:ext cx="1220479" cy="1431435"/>
          </a:xfrm>
          <a:prstGeom prst="rect">
            <a:avLst/>
          </a:prstGeom>
        </p:spPr>
      </p:pic>
      <p:sp>
        <p:nvSpPr>
          <p:cNvPr id="35" name="文字方塊 34">
            <a:extLst>
              <a:ext uri="{FF2B5EF4-FFF2-40B4-BE49-F238E27FC236}">
                <a16:creationId xmlns:a16="http://schemas.microsoft.com/office/drawing/2014/main" id="{E97C337E-2848-48B6-AF8F-C7FB791FB016}"/>
              </a:ext>
            </a:extLst>
          </p:cNvPr>
          <p:cNvSpPr txBox="1"/>
          <p:nvPr/>
        </p:nvSpPr>
        <p:spPr>
          <a:xfrm>
            <a:off x="1163387" y="2901691"/>
            <a:ext cx="14265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 panose="020B0604030504040204" pitchFamily="34" charset="-120"/>
              </a:rPr>
              <a:t>方旭偉教授</a:t>
            </a:r>
            <a:b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 panose="020B0604030504040204" pitchFamily="34" charset="-120"/>
              </a:rPr>
            </a:b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軟正黑體" panose="020B0604030504040204" pitchFamily="34" charset="-120"/>
              </a:rPr>
              <a:t>Hsu-Wei Fang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微軟正黑體" panose="020B0604030504040204" pitchFamily="34" charset="-120"/>
            </a:endParaRPr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44113757-F6E7-4044-9DE1-758E9EE993B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37"/>
          <a:stretch/>
        </p:blipFill>
        <p:spPr>
          <a:xfrm>
            <a:off x="5486154" y="1525269"/>
            <a:ext cx="1427056" cy="1417433"/>
          </a:xfrm>
          <a:prstGeom prst="rect">
            <a:avLst/>
          </a:prstGeom>
        </p:spPr>
      </p:pic>
      <p:sp>
        <p:nvSpPr>
          <p:cNvPr id="38" name="文字方塊 37">
            <a:extLst>
              <a:ext uri="{FF2B5EF4-FFF2-40B4-BE49-F238E27FC236}">
                <a16:creationId xmlns:a16="http://schemas.microsoft.com/office/drawing/2014/main" id="{DE043CD9-B35A-46FD-93FA-B20671225A34}"/>
              </a:ext>
            </a:extLst>
          </p:cNvPr>
          <p:cNvSpPr txBox="1"/>
          <p:nvPr/>
        </p:nvSpPr>
        <p:spPr>
          <a:xfrm>
            <a:off x="5431524" y="2955234"/>
            <a:ext cx="156660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 panose="020B0604030504040204" pitchFamily="34" charset="-120"/>
              </a:rPr>
              <a:t>陳三元教授</a:t>
            </a:r>
            <a:b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 panose="020B0604030504040204" pitchFamily="34" charset="-120"/>
              </a:rPr>
            </a:b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軟正黑體" panose="020B0604030504040204" pitchFamily="34" charset="-120"/>
              </a:rPr>
              <a:t>San-Yuan Chen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48606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A9FF6180-30A7-3B95-6336-9EA06C7B30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136" y="822341"/>
            <a:ext cx="8039498" cy="603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28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 descr="一張含有 服裝, 人員, 人的臉孔, 微笑 的圖片&#10;&#10;自動產生的描述">
            <a:extLst>
              <a:ext uri="{FF2B5EF4-FFF2-40B4-BE49-F238E27FC236}">
                <a16:creationId xmlns:a16="http://schemas.microsoft.com/office/drawing/2014/main" id="{2E8E7D88-045C-E46D-2F22-A626457E3A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77" y="1084997"/>
            <a:ext cx="2877120" cy="2160000"/>
          </a:xfrm>
          <a:prstGeom prst="rect">
            <a:avLst/>
          </a:prstGeom>
        </p:spPr>
      </p:pic>
      <p:pic>
        <p:nvPicPr>
          <p:cNvPr id="3" name="圖片 2" descr="一張含有 服裝, 人員, 人的臉孔, 牆 的圖片&#10;&#10;自動產生的描述">
            <a:extLst>
              <a:ext uri="{FF2B5EF4-FFF2-40B4-BE49-F238E27FC236}">
                <a16:creationId xmlns:a16="http://schemas.microsoft.com/office/drawing/2014/main" id="{8FD8921F-F7DA-95DF-0B53-A6207BF46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546" y="1084997"/>
            <a:ext cx="2877120" cy="2160000"/>
          </a:xfrm>
          <a:prstGeom prst="rect">
            <a:avLst/>
          </a:prstGeom>
        </p:spPr>
      </p:pic>
      <p:pic>
        <p:nvPicPr>
          <p:cNvPr id="5" name="圖片 4" descr="一張含有 服裝, 人員, 人的臉孔, 牆 的圖片&#10;&#10;自動產生的描述">
            <a:extLst>
              <a:ext uri="{FF2B5EF4-FFF2-40B4-BE49-F238E27FC236}">
                <a16:creationId xmlns:a16="http://schemas.microsoft.com/office/drawing/2014/main" id="{E6D0FA8F-3F91-F6C5-5353-9D813D8AD1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815" y="1084997"/>
            <a:ext cx="2877120" cy="2160000"/>
          </a:xfrm>
          <a:prstGeom prst="rect">
            <a:avLst/>
          </a:prstGeom>
        </p:spPr>
      </p:pic>
      <p:pic>
        <p:nvPicPr>
          <p:cNvPr id="7" name="圖片 6" descr="一張含有 服裝, 人員, 牆, 微笑 的圖片&#10;&#10;自動產生的描述">
            <a:extLst>
              <a:ext uri="{FF2B5EF4-FFF2-40B4-BE49-F238E27FC236}">
                <a16:creationId xmlns:a16="http://schemas.microsoft.com/office/drawing/2014/main" id="{69B01A0C-32E1-0C5B-E5E8-1CD9958EFF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084" y="1084997"/>
            <a:ext cx="2877120" cy="2160000"/>
          </a:xfrm>
          <a:prstGeom prst="rect">
            <a:avLst/>
          </a:prstGeom>
        </p:spPr>
      </p:pic>
      <p:pic>
        <p:nvPicPr>
          <p:cNvPr id="9" name="圖片 8" descr="一張含有 服裝, 人員, 人的臉孔, 微笑 的圖片&#10;&#10;自動產生的描述">
            <a:extLst>
              <a:ext uri="{FF2B5EF4-FFF2-40B4-BE49-F238E27FC236}">
                <a16:creationId xmlns:a16="http://schemas.microsoft.com/office/drawing/2014/main" id="{A183EC63-F3A9-0DFC-FB76-D55E841FA6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748" y="3429000"/>
            <a:ext cx="2877120" cy="2160000"/>
          </a:xfrm>
          <a:prstGeom prst="rect">
            <a:avLst/>
          </a:prstGeom>
        </p:spPr>
      </p:pic>
      <p:pic>
        <p:nvPicPr>
          <p:cNvPr id="11" name="圖片 10" descr="一張含有 服裝, 人員, 人的臉孔, 牆 的圖片&#10;&#10;自動產生的描述">
            <a:extLst>
              <a:ext uri="{FF2B5EF4-FFF2-40B4-BE49-F238E27FC236}">
                <a16:creationId xmlns:a16="http://schemas.microsoft.com/office/drawing/2014/main" id="{C0C72B8E-96C6-A577-2EC8-2B8028C3F4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312" y="3429000"/>
            <a:ext cx="2877120" cy="2160000"/>
          </a:xfrm>
          <a:prstGeom prst="rect">
            <a:avLst/>
          </a:prstGeom>
        </p:spPr>
      </p:pic>
      <p:pic>
        <p:nvPicPr>
          <p:cNvPr id="14" name="圖片 13" descr="一張含有 室內, 文字, 服裝, 牆 的圖片&#10;&#10;自動產生的描述">
            <a:extLst>
              <a:ext uri="{FF2B5EF4-FFF2-40B4-BE49-F238E27FC236}">
                <a16:creationId xmlns:a16="http://schemas.microsoft.com/office/drawing/2014/main" id="{5B9D5F30-96A6-D067-9FC7-366203D182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876" y="3429000"/>
            <a:ext cx="288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928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服裝, 人員, 男人, 微笑 的圖片&#10;&#10;自動產生的描述">
            <a:extLst>
              <a:ext uri="{FF2B5EF4-FFF2-40B4-BE49-F238E27FC236}">
                <a16:creationId xmlns:a16="http://schemas.microsoft.com/office/drawing/2014/main" id="{C6F478C6-AEB1-7730-A06E-7D11EFC71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78" y="1044056"/>
            <a:ext cx="2880000" cy="2160000"/>
          </a:xfrm>
          <a:prstGeom prst="rect">
            <a:avLst/>
          </a:prstGeom>
        </p:spPr>
      </p:pic>
      <p:pic>
        <p:nvPicPr>
          <p:cNvPr id="7" name="圖片 6" descr="一張含有 服裝, 人員, 文字, 牆 的圖片&#10;&#10;自動產生的描述">
            <a:extLst>
              <a:ext uri="{FF2B5EF4-FFF2-40B4-BE49-F238E27FC236}">
                <a16:creationId xmlns:a16="http://schemas.microsoft.com/office/drawing/2014/main" id="{ADF11F0C-196C-FB33-212F-07DEE0268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089" y="1044056"/>
            <a:ext cx="2880000" cy="2160000"/>
          </a:xfrm>
          <a:prstGeom prst="rect">
            <a:avLst/>
          </a:prstGeom>
        </p:spPr>
      </p:pic>
      <p:pic>
        <p:nvPicPr>
          <p:cNvPr id="9" name="圖片 8" descr="一張含有 服裝, 室內, 人員, 男人 的圖片&#10;&#10;自動產生的描述">
            <a:extLst>
              <a:ext uri="{FF2B5EF4-FFF2-40B4-BE49-F238E27FC236}">
                <a16:creationId xmlns:a16="http://schemas.microsoft.com/office/drawing/2014/main" id="{38AD17EE-7C19-332C-1BC9-B883B3A37C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300" y="1044056"/>
            <a:ext cx="2880000" cy="2160000"/>
          </a:xfrm>
          <a:prstGeom prst="rect">
            <a:avLst/>
          </a:prstGeom>
        </p:spPr>
      </p:pic>
      <p:pic>
        <p:nvPicPr>
          <p:cNvPr id="11" name="圖片 10" descr="一張含有 服裝, 人員, 男人, 室內 的圖片&#10;&#10;自動產生的描述">
            <a:extLst>
              <a:ext uri="{FF2B5EF4-FFF2-40B4-BE49-F238E27FC236}">
                <a16:creationId xmlns:a16="http://schemas.microsoft.com/office/drawing/2014/main" id="{5E675A97-E488-4B5A-2CA9-2FE690D668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511" y="1044056"/>
            <a:ext cx="2880000" cy="2160000"/>
          </a:xfrm>
          <a:prstGeom prst="rect">
            <a:avLst/>
          </a:prstGeom>
        </p:spPr>
      </p:pic>
      <p:pic>
        <p:nvPicPr>
          <p:cNvPr id="4" name="圖片 3" descr="一張含有 速食, 文字, 點心, 食物 的圖片&#10;&#10;自動產生的描述">
            <a:extLst>
              <a:ext uri="{FF2B5EF4-FFF2-40B4-BE49-F238E27FC236}">
                <a16:creationId xmlns:a16="http://schemas.microsoft.com/office/drawing/2014/main" id="{5A4783BE-9991-137C-D7CC-B90C5EBABA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09553" y="3715254"/>
            <a:ext cx="3448343" cy="2588846"/>
          </a:xfrm>
          <a:prstGeom prst="rect">
            <a:avLst/>
          </a:prstGeom>
        </p:spPr>
      </p:pic>
      <p:pic>
        <p:nvPicPr>
          <p:cNvPr id="6" name="圖片 5" descr="一張含有 室內, 服裝, 人員, 牆 的圖片&#10;&#10;自動產生的描述">
            <a:extLst>
              <a:ext uri="{FF2B5EF4-FFF2-40B4-BE49-F238E27FC236}">
                <a16:creationId xmlns:a16="http://schemas.microsoft.com/office/drawing/2014/main" id="{D634E632-72C1-6549-C4C3-2F6D9A08F7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18350" y="3715254"/>
            <a:ext cx="3448343" cy="258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432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服裝, 人員, 牆, 文字 的圖片&#10;&#10;自動產生的描述">
            <a:extLst>
              <a:ext uri="{FF2B5EF4-FFF2-40B4-BE49-F238E27FC236}">
                <a16:creationId xmlns:a16="http://schemas.microsoft.com/office/drawing/2014/main" id="{426407F0-0DD0-36F0-DC85-18E3397343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07" y="1050874"/>
            <a:ext cx="2880000" cy="2160000"/>
          </a:xfrm>
          <a:prstGeom prst="rect">
            <a:avLst/>
          </a:prstGeom>
        </p:spPr>
      </p:pic>
      <p:pic>
        <p:nvPicPr>
          <p:cNvPr id="7" name="圖片 6" descr="一張含有 服裝, 人員, 文字, 人的臉孔 的圖片&#10;&#10;自動產生的描述">
            <a:extLst>
              <a:ext uri="{FF2B5EF4-FFF2-40B4-BE49-F238E27FC236}">
                <a16:creationId xmlns:a16="http://schemas.microsoft.com/office/drawing/2014/main" id="{119F43FA-75DE-4420-49DA-3C5E2BDFF1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180" y="1050874"/>
            <a:ext cx="2880000" cy="2160000"/>
          </a:xfrm>
          <a:prstGeom prst="rect">
            <a:avLst/>
          </a:prstGeom>
        </p:spPr>
      </p:pic>
      <p:pic>
        <p:nvPicPr>
          <p:cNvPr id="9" name="圖片 8" descr="一張含有 服裝, 人員, 人的臉孔, 文字 的圖片&#10;&#10;自動產生的描述">
            <a:extLst>
              <a:ext uri="{FF2B5EF4-FFF2-40B4-BE49-F238E27FC236}">
                <a16:creationId xmlns:a16="http://schemas.microsoft.com/office/drawing/2014/main" id="{4CA96F09-7041-114F-172D-EA2A37B51C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327" y="1050874"/>
            <a:ext cx="2880000" cy="2160000"/>
          </a:xfrm>
          <a:prstGeom prst="rect">
            <a:avLst/>
          </a:prstGeom>
        </p:spPr>
      </p:pic>
      <p:pic>
        <p:nvPicPr>
          <p:cNvPr id="13" name="圖片 12" descr="一張含有 服裝, 人員, 牆, 人的臉孔 的圖片&#10;&#10;自動產生的描述">
            <a:extLst>
              <a:ext uri="{FF2B5EF4-FFF2-40B4-BE49-F238E27FC236}">
                <a16:creationId xmlns:a16="http://schemas.microsoft.com/office/drawing/2014/main" id="{5E253835-4F64-20FA-EACA-A3FBF60502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400" y="1050874"/>
            <a:ext cx="2880000" cy="2160000"/>
          </a:xfrm>
          <a:prstGeom prst="rect">
            <a:avLst/>
          </a:prstGeom>
        </p:spPr>
      </p:pic>
      <p:pic>
        <p:nvPicPr>
          <p:cNvPr id="17" name="圖片 16" descr="一張含有 服裝, 人員, 男人, 牆 的圖片&#10;&#10;自動產生的描述">
            <a:extLst>
              <a:ext uri="{FF2B5EF4-FFF2-40B4-BE49-F238E27FC236}">
                <a16:creationId xmlns:a16="http://schemas.microsoft.com/office/drawing/2014/main" id="{F3C5BBB7-909E-807E-96BF-FE20484B84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050" y="3377821"/>
            <a:ext cx="2879350" cy="2160000"/>
          </a:xfrm>
          <a:prstGeom prst="rect">
            <a:avLst/>
          </a:prstGeom>
        </p:spPr>
      </p:pic>
      <p:pic>
        <p:nvPicPr>
          <p:cNvPr id="21" name="圖片 20" descr="一張含有 服裝, 人員, 男人, 文字 的圖片&#10;&#10;自動產生的描述">
            <a:extLst>
              <a:ext uri="{FF2B5EF4-FFF2-40B4-BE49-F238E27FC236}">
                <a16:creationId xmlns:a16="http://schemas.microsoft.com/office/drawing/2014/main" id="{55709B9B-DAB1-2FFA-3FF1-6EEC17359E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327" y="3377821"/>
            <a:ext cx="2880000" cy="2160000"/>
          </a:xfrm>
          <a:prstGeom prst="rect">
            <a:avLst/>
          </a:prstGeom>
        </p:spPr>
      </p:pic>
      <p:pic>
        <p:nvPicPr>
          <p:cNvPr id="23" name="圖片 22" descr="一張含有 人員, 服裝, 人的臉孔, 微笑 的圖片&#10;&#10;自動產生的描述">
            <a:extLst>
              <a:ext uri="{FF2B5EF4-FFF2-40B4-BE49-F238E27FC236}">
                <a16:creationId xmlns:a16="http://schemas.microsoft.com/office/drawing/2014/main" id="{56E58C17-BE44-FF42-8FC4-3AE4C5DC43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180" y="3377821"/>
            <a:ext cx="2880000" cy="2160000"/>
          </a:xfrm>
          <a:prstGeom prst="rect">
            <a:avLst/>
          </a:prstGeom>
        </p:spPr>
      </p:pic>
      <p:pic>
        <p:nvPicPr>
          <p:cNvPr id="29" name="圖片 28" descr="一張含有 服裝, 人員, 人的臉孔, 牆 的圖片&#10;&#10;自動產生的描述">
            <a:extLst>
              <a:ext uri="{FF2B5EF4-FFF2-40B4-BE49-F238E27FC236}">
                <a16:creationId xmlns:a16="http://schemas.microsoft.com/office/drawing/2014/main" id="{10FC843B-7407-1770-7D27-A302333560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57" y="3370997"/>
            <a:ext cx="288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77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1713</TotalTime>
  <Words>1013</Words>
  <Application>Microsoft Macintosh PowerPoint</Application>
  <PresentationFormat>Widescreen</PresentationFormat>
  <Paragraphs>260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標楷體</vt:lpstr>
      <vt:lpstr>微軟正黑體</vt:lpstr>
      <vt:lpstr>PMingLiU</vt:lpstr>
      <vt:lpstr>Arial</vt:lpstr>
      <vt:lpstr>Calibri</vt:lpstr>
      <vt:lpstr>Calibri Light</vt:lpstr>
      <vt:lpstr>Times New Roman</vt:lpstr>
      <vt:lpstr>Office 佈景主題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Truss</dc:title>
  <dc:creator>林美薇</dc:creator>
  <cp:lastModifiedBy>Ethan Li</cp:lastModifiedBy>
  <cp:revision>130</cp:revision>
  <dcterms:created xsi:type="dcterms:W3CDTF">2024-07-10T14:31:10Z</dcterms:created>
  <dcterms:modified xsi:type="dcterms:W3CDTF">2025-01-03T00:43:55Z</dcterms:modified>
</cp:coreProperties>
</file>